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6"/>
  </p:notesMasterIdLst>
  <p:handoutMasterIdLst>
    <p:handoutMasterId r:id="rId37"/>
  </p:handoutMasterIdLst>
  <p:sldIdLst>
    <p:sldId id="547" r:id="rId2"/>
    <p:sldId id="550" r:id="rId3"/>
    <p:sldId id="737" r:id="rId4"/>
    <p:sldId id="781" r:id="rId5"/>
    <p:sldId id="769" r:id="rId6"/>
    <p:sldId id="778" r:id="rId7"/>
    <p:sldId id="782" r:id="rId8"/>
    <p:sldId id="764" r:id="rId9"/>
    <p:sldId id="783" r:id="rId10"/>
    <p:sldId id="802" r:id="rId11"/>
    <p:sldId id="784" r:id="rId12"/>
    <p:sldId id="785" r:id="rId13"/>
    <p:sldId id="803" r:id="rId14"/>
    <p:sldId id="793" r:id="rId15"/>
    <p:sldId id="799" r:id="rId16"/>
    <p:sldId id="801" r:id="rId17"/>
    <p:sldId id="788" r:id="rId18"/>
    <p:sldId id="796" r:id="rId19"/>
    <p:sldId id="797" r:id="rId20"/>
    <p:sldId id="804" r:id="rId21"/>
    <p:sldId id="789" r:id="rId22"/>
    <p:sldId id="806" r:id="rId23"/>
    <p:sldId id="807" r:id="rId24"/>
    <p:sldId id="779" r:id="rId25"/>
    <p:sldId id="790" r:id="rId26"/>
    <p:sldId id="791" r:id="rId27"/>
    <p:sldId id="792" r:id="rId28"/>
    <p:sldId id="794" r:id="rId29"/>
    <p:sldId id="808" r:id="rId30"/>
    <p:sldId id="562" r:id="rId31"/>
    <p:sldId id="554" r:id="rId32"/>
    <p:sldId id="745" r:id="rId33"/>
    <p:sldId id="552" r:id="rId34"/>
    <p:sldId id="553" r:id="rId3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781"/>
            <p14:sldId id="769"/>
            <p14:sldId id="778"/>
            <p14:sldId id="782"/>
            <p14:sldId id="764"/>
            <p14:sldId id="783"/>
            <p14:sldId id="802"/>
            <p14:sldId id="784"/>
            <p14:sldId id="785"/>
            <p14:sldId id="803"/>
            <p14:sldId id="793"/>
            <p14:sldId id="799"/>
            <p14:sldId id="801"/>
            <p14:sldId id="788"/>
            <p14:sldId id="796"/>
            <p14:sldId id="797"/>
            <p14:sldId id="804"/>
            <p14:sldId id="789"/>
            <p14:sldId id="806"/>
            <p14:sldId id="807"/>
            <p14:sldId id="779"/>
            <p14:sldId id="790"/>
            <p14:sldId id="791"/>
            <p14:sldId id="792"/>
            <p14:sldId id="794"/>
            <p14:sldId id="808"/>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09" d="100"/>
          <a:sy n="109" d="100"/>
        </p:scale>
        <p:origin x="1404" y="2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9/18/2024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Deitl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2020 </a:t>
            </a:r>
            <a:r>
              <a:rPr lang="en-CA" sz="850" dirty="0">
                <a:solidFill>
                  <a:srgbClr val="FFFFFF"/>
                </a:solidFill>
                <a:latin typeface="Georgia" panose="02040502050405020303" pitchFamily="18" charset="0"/>
                <a:ea typeface="ＭＳ Ｐゴシック" charset="-128"/>
              </a:rPr>
              <a:t>by </a:t>
            </a:r>
            <a:r>
              <a:rPr lang="en-CA" sz="850" dirty="0" smtClean="0">
                <a:solidFill>
                  <a:srgbClr val="FFFFFF"/>
                </a:solidFill>
                <a:latin typeface="Georgia" panose="02040502050405020303" pitchFamily="18" charset="0"/>
                <a:ea typeface="ＭＳ Ｐゴシック" charset="-128"/>
              </a:rPr>
              <a:t>the above.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Libraries and calling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wmf"/><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9.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fontScale="90000"/>
          </a:bodyPr>
          <a:lstStyle/>
          <a:p>
            <a:r>
              <a:rPr lang="en-CA" dirty="0" smtClean="0"/>
              <a:t>Writing functions</a:t>
            </a:r>
            <a:endParaRPr lang="en-CA" sz="2800"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simple sine function</a:t>
            </a:r>
          </a:p>
        </p:txBody>
      </p:sp>
      <p:sp>
        <p:nvSpPr>
          <p:cNvPr id="3" name="Content Placeholder 2"/>
          <p:cNvSpPr>
            <a:spLocks noGrp="1"/>
          </p:cNvSpPr>
          <p:nvPr>
            <p:ph idx="1"/>
          </p:nvPr>
        </p:nvSpPr>
        <p:spPr/>
        <p:txBody>
          <a:bodyPr/>
          <a:lstStyle/>
          <a:p>
            <a:r>
              <a:rPr lang="en-US" dirty="0" smtClean="0"/>
              <a:t>We can now use this:</a:t>
            </a:r>
          </a:p>
          <a:p>
            <a:pPr marL="0" indent="0">
              <a:buNone/>
            </a:pPr>
            <a:r>
              <a:rPr lang="en-US" sz="1500" dirty="0">
                <a:latin typeface="Consolas" panose="020B0609020204030204" pitchFamily="49" charset="0"/>
              </a:rPr>
              <a:t>	#define _USE_MATH_DEFINES</a:t>
            </a:r>
          </a:p>
          <a:p>
            <a:pPr marL="0" indent="0">
              <a:buNone/>
            </a:pPr>
            <a:r>
              <a:rPr lang="en-US" sz="1500" dirty="0" smtClean="0">
                <a:latin typeface="Consolas" panose="020B0609020204030204" pitchFamily="49" charset="0"/>
              </a:rPr>
              <a:t>	#include &lt;</a:t>
            </a:r>
            <a:r>
              <a:rPr lang="en-US" sz="1500" dirty="0" err="1" smtClean="0">
                <a:latin typeface="Consolas" panose="020B0609020204030204" pitchFamily="49" charset="0"/>
              </a:rPr>
              <a:t>cmath</a:t>
            </a:r>
            <a:r>
              <a:rPr lang="en-US" sz="1500" dirty="0" smtClean="0">
                <a:latin typeface="Consolas" panose="020B0609020204030204" pitchFamily="49" charset="0"/>
              </a:rPr>
              <a:t>&gt;</a:t>
            </a: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#include &lt;</a:t>
            </a:r>
            <a:r>
              <a:rPr lang="en-US" sz="1500" dirty="0" err="1" smtClean="0">
                <a:latin typeface="Consolas" panose="020B0609020204030204" pitchFamily="49" charset="0"/>
              </a:rPr>
              <a:t>iostream</a:t>
            </a:r>
            <a:r>
              <a:rPr lang="en-US" sz="1500" dirty="0" smtClean="0">
                <a:latin typeface="Consolas" panose="020B0609020204030204" pitchFamily="49" charset="0"/>
              </a:rPr>
              <a:t>&gt;</a:t>
            </a:r>
          </a:p>
          <a:p>
            <a:pPr marL="0" indent="0">
              <a:buNone/>
            </a:pPr>
            <a:endParaRPr lang="en-US" sz="1500" dirty="0">
              <a:latin typeface="Consolas" panose="020B0609020204030204" pitchFamily="49" charset="0"/>
            </a:endParaRPr>
          </a:p>
          <a:p>
            <a:pPr marL="0" indent="0">
              <a:buNone/>
            </a:pPr>
            <a:r>
              <a:rPr lang="en-US" sz="1500" dirty="0" smtClean="0">
                <a:latin typeface="Consolas" panose="020B0609020204030204" pitchFamily="49" charset="0"/>
              </a:rPr>
              <a:t>	// Function declarations</a:t>
            </a:r>
          </a:p>
          <a:p>
            <a:pPr marL="0" indent="0">
              <a:buNone/>
            </a:pPr>
            <a:r>
              <a:rPr lang="en-US" sz="1500" dirty="0">
                <a:latin typeface="Consolas" panose="020B0609020204030204" pitchFamily="49" charset="0"/>
              </a:rPr>
              <a:t>	</a:t>
            </a:r>
            <a:r>
              <a:rPr lang="en-US" sz="1500" dirty="0" err="1" smtClean="0">
                <a:latin typeface="Consolas" panose="020B0609020204030204" pitchFamily="49" charset="0"/>
              </a:rPr>
              <a:t>int</a:t>
            </a:r>
            <a:r>
              <a:rPr lang="en-US" sz="1500" dirty="0" smtClean="0">
                <a:latin typeface="Consolas" panose="020B0609020204030204" pitchFamily="49" charset="0"/>
              </a:rPr>
              <a:t> main();</a:t>
            </a: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double </a:t>
            </a:r>
            <a:r>
              <a:rPr lang="en-US" sz="1500" dirty="0" err="1" smtClean="0">
                <a:latin typeface="Consolas" panose="020B0609020204030204" pitchFamily="49" charset="0"/>
              </a:rPr>
              <a:t>my_sin</a:t>
            </a:r>
            <a:r>
              <a:rPr lang="en-US" sz="1500" dirty="0" smtClean="0">
                <a:latin typeface="Consolas" panose="020B0609020204030204" pitchFamily="49" charset="0"/>
              </a:rPr>
              <a:t>( double x );</a:t>
            </a:r>
          </a:p>
          <a:p>
            <a:pPr marL="0" indent="0">
              <a:buNone/>
            </a:pPr>
            <a:endParaRPr lang="en-US" sz="1500" dirty="0">
              <a:latin typeface="Consolas" panose="020B0609020204030204" pitchFamily="49" charset="0"/>
            </a:endParaRPr>
          </a:p>
          <a:p>
            <a:pPr marL="0" indent="0">
              <a:buNone/>
            </a:pPr>
            <a:r>
              <a:rPr lang="en-US" sz="1500" dirty="0" smtClean="0">
                <a:latin typeface="Consolas" panose="020B0609020204030204" pitchFamily="49" charset="0"/>
              </a:rPr>
              <a:t>	// Function definitions</a:t>
            </a:r>
          </a:p>
          <a:p>
            <a:pPr marL="0" indent="0">
              <a:buNone/>
            </a:pPr>
            <a:r>
              <a:rPr lang="en-US" sz="1500" dirty="0" smtClean="0">
                <a:latin typeface="Consolas" panose="020B0609020204030204" pitchFamily="49" charset="0"/>
              </a:rPr>
              <a:t>	</a:t>
            </a:r>
            <a:r>
              <a:rPr lang="en-US" sz="1500" dirty="0" err="1" smtClean="0">
                <a:latin typeface="Consolas" panose="020B0609020204030204" pitchFamily="49" charset="0"/>
              </a:rPr>
              <a:t>int</a:t>
            </a:r>
            <a:r>
              <a:rPr lang="en-US" sz="1500" dirty="0" smtClean="0">
                <a:latin typeface="Consolas" panose="020B0609020204030204" pitchFamily="49" charset="0"/>
              </a:rPr>
              <a:t> main() {</a:t>
            </a:r>
            <a:endParaRPr lang="en-US" sz="1500" dirty="0">
              <a:latin typeface="Consolas" panose="020B0609020204030204" pitchFamily="49" charset="0"/>
            </a:endParaRPr>
          </a:p>
          <a:p>
            <a:pPr marL="0" indent="0">
              <a:buNone/>
            </a:pPr>
            <a:r>
              <a:rPr lang="en-US" sz="1500" dirty="0">
                <a:latin typeface="Consolas" panose="020B0609020204030204" pitchFamily="49" charset="0"/>
              </a:rPr>
              <a: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cout</a:t>
            </a:r>
            <a:r>
              <a:rPr lang="en-US" sz="1500" dirty="0" smtClean="0">
                <a:latin typeface="Consolas" panose="020B0609020204030204" pitchFamily="49" charset="0"/>
              </a:rPr>
              <a:t> &lt;&lt;   </a:t>
            </a:r>
            <a:r>
              <a:rPr lang="en-US" sz="1500" dirty="0" err="1" smtClean="0">
                <a:latin typeface="Consolas" panose="020B0609020204030204" pitchFamily="49" charset="0"/>
              </a:rPr>
              <a:t>my_sin</a:t>
            </a:r>
            <a:r>
              <a:rPr lang="en-US" sz="1500" dirty="0" smtClean="0">
                <a:latin typeface="Consolas" panose="020B0609020204030204" pitchFamily="49" charset="0"/>
              </a:rPr>
              <a:t>( 0.4 ) &lt;&lt;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endl</a:t>
            </a:r>
            <a:r>
              <a:rPr lang="en-US" sz="1500" dirty="0" smtClean="0">
                <a:latin typeface="Consolas" panose="020B0609020204030204" pitchFamily="49" charset="0"/>
              </a:rPr>
              <a:t>;</a:t>
            </a:r>
            <a:endParaRPr lang="en-US" sz="1500" dirty="0">
              <a:latin typeface="Consolas" panose="020B0609020204030204" pitchFamily="49" charset="0"/>
            </a:endParaRPr>
          </a:p>
          <a:p>
            <a:pPr marL="0" indent="0">
              <a:buNone/>
            </a:pPr>
            <a:r>
              <a:rPr lang="en-US" sz="1500" dirty="0">
                <a:latin typeface="Consolas" panose="020B0609020204030204" pitchFamily="49" charset="0"/>
              </a:rPr>
              <a: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cout</a:t>
            </a:r>
            <a:r>
              <a:rPr lang="en-US" sz="1500" dirty="0">
                <a:latin typeface="Consolas" panose="020B0609020204030204" pitchFamily="49" charset="0"/>
              </a:rPr>
              <a:t> &lt;&lt; </a:t>
            </a:r>
            <a:r>
              <a:rPr lang="en-US" sz="1500" dirty="0" err="1" smtClean="0">
                <a:latin typeface="Consolas" panose="020B0609020204030204" pitchFamily="49" charset="0"/>
              </a:rPr>
              <a:t>std</a:t>
            </a:r>
            <a:r>
              <a:rPr lang="en-US" sz="1500" dirty="0" smtClean="0">
                <a:latin typeface="Consolas" panose="020B0609020204030204" pitchFamily="49" charset="0"/>
              </a:rPr>
              <a:t>::sin( </a:t>
            </a:r>
            <a:r>
              <a:rPr lang="en-US" sz="1500" dirty="0">
                <a:latin typeface="Consolas" panose="020B0609020204030204" pitchFamily="49" charset="0"/>
              </a:rPr>
              <a:t>0.4 ) &lt;&lt;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endl</a:t>
            </a:r>
            <a:r>
              <a:rPr lang="en-US" sz="1500" dirty="0">
                <a:latin typeface="Consolas" panose="020B0609020204030204" pitchFamily="49" charset="0"/>
              </a:rPr>
              <a:t>;</a:t>
            </a:r>
          </a:p>
          <a:p>
            <a:pPr marL="0" indent="0">
              <a:buNone/>
            </a:pPr>
            <a:endParaRPr lang="en-US" sz="1500" dirty="0" smtClean="0">
              <a:latin typeface="Consolas" panose="020B0609020204030204" pitchFamily="49" charset="0"/>
            </a:endParaRPr>
          </a:p>
          <a:p>
            <a:pPr marL="0" indent="0">
              <a:buNone/>
            </a:pPr>
            <a:r>
              <a:rPr lang="en-US" sz="1500" dirty="0">
                <a:latin typeface="Consolas" panose="020B0609020204030204" pitchFamily="49" charset="0"/>
              </a:rPr>
              <a:t>	    return </a:t>
            </a:r>
            <a:r>
              <a:rPr lang="en-US" sz="1500" dirty="0" smtClean="0">
                <a:latin typeface="Consolas" panose="020B0609020204030204" pitchFamily="49" charset="0"/>
              </a:rPr>
              <a:t>0;</a:t>
            </a:r>
            <a:endParaRPr lang="en-US" sz="1500" dirty="0">
              <a:latin typeface="Consolas" panose="020B0609020204030204" pitchFamily="49" charset="0"/>
            </a:endParaRP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a:t>
            </a:r>
          </a:p>
          <a:p>
            <a:pPr marL="0" indent="0">
              <a:buNone/>
            </a:pPr>
            <a:endParaRPr lang="en-US" sz="1500" dirty="0">
              <a:latin typeface="Consolas" panose="020B0609020204030204" pitchFamily="49" charset="0"/>
            </a:endParaRPr>
          </a:p>
          <a:p>
            <a:pPr marL="0" indent="0">
              <a:buNone/>
            </a:pPr>
            <a:r>
              <a:rPr lang="en-US" sz="1500" dirty="0" smtClean="0">
                <a:latin typeface="Consolas" panose="020B0609020204030204" pitchFamily="49" charset="0"/>
              </a:rPr>
              <a:t>	// Insert function definition of </a:t>
            </a:r>
            <a:r>
              <a:rPr lang="en-US" sz="1500" dirty="0" err="1" smtClean="0">
                <a:latin typeface="Consolas" panose="020B0609020204030204" pitchFamily="49" charset="0"/>
              </a:rPr>
              <a:t>my_sin</a:t>
            </a:r>
            <a:r>
              <a:rPr lang="en-US" sz="1500" dirty="0" smtClean="0">
                <a:latin typeface="Consolas" panose="020B0609020204030204" pitchFamily="49" charset="0"/>
              </a:rPr>
              <a:t> here</a:t>
            </a:r>
            <a:endParaRPr lang="en-US" sz="1500" dirty="0">
              <a:latin typeface="Consolas" panose="020B0609020204030204" pitchFamily="49" charset="0"/>
            </a:endParaRPr>
          </a:p>
        </p:txBody>
      </p:sp>
      <p:sp>
        <p:nvSpPr>
          <p:cNvPr id="10" name="Rectangle 9"/>
          <p:cNvSpPr/>
          <p:nvPr/>
        </p:nvSpPr>
        <p:spPr>
          <a:xfrm>
            <a:off x="4156720" y="1196752"/>
            <a:ext cx="4771380" cy="1323439"/>
          </a:xfrm>
          <a:prstGeom prst="rect">
            <a:avLst/>
          </a:prstGeom>
        </p:spPr>
        <p:txBody>
          <a:bodyPr wrap="square">
            <a:spAutoFit/>
          </a:bodyPr>
          <a:lstStyle/>
          <a:p>
            <a:pPr marL="0" indent="0">
              <a:buNone/>
            </a:pPr>
            <a:r>
              <a:rPr lang="en-US" sz="1600" dirty="0" smtClean="0">
                <a:latin typeface="Consolas" panose="020B0609020204030204" pitchFamily="49" charset="0"/>
              </a:rPr>
              <a:t>double </a:t>
            </a:r>
            <a:r>
              <a:rPr lang="en-US" sz="1600" dirty="0" err="1">
                <a:latin typeface="Consolas" panose="020B0609020204030204" pitchFamily="49" charset="0"/>
              </a:rPr>
              <a:t>my_sin</a:t>
            </a:r>
            <a:r>
              <a:rPr lang="en-US" sz="1600" dirty="0">
                <a:latin typeface="Consolas" panose="020B0609020204030204" pitchFamily="49" charset="0"/>
              </a:rPr>
              <a:t>( double x ) {</a:t>
            </a:r>
          </a:p>
          <a:p>
            <a:pPr marL="0" indent="0">
              <a:buNone/>
            </a:pPr>
            <a:r>
              <a:rPr lang="en-US" sz="1600" dirty="0" smtClean="0">
                <a:latin typeface="Consolas" panose="020B0609020204030204" pitchFamily="49" charset="0"/>
              </a:rPr>
              <a:t>    </a:t>
            </a:r>
            <a:r>
              <a:rPr lang="en-US" sz="1600" dirty="0">
                <a:latin typeface="Consolas" panose="020B0609020204030204" pitchFamily="49" charset="0"/>
              </a:rPr>
              <a:t>double result{ x - </a:t>
            </a:r>
            <a:r>
              <a:rPr lang="en-US" sz="1600" dirty="0" smtClean="0">
                <a:latin typeface="Consolas" panose="020B0609020204030204" pitchFamily="49" charset="0"/>
              </a:rPr>
              <a:t>x*x*x/6.0</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a:latin typeface="Consolas" panose="020B0609020204030204" pitchFamily="49" charset="0"/>
              </a:rPr>
              <a:t>+ x*x*x*x*x/120.0 };</a:t>
            </a:r>
          </a:p>
          <a:p>
            <a:pPr marL="0" indent="0">
              <a:buNone/>
            </a:pPr>
            <a:r>
              <a:rPr lang="en-US" sz="1600" dirty="0" smtClean="0">
                <a:latin typeface="Consolas" panose="020B0609020204030204" pitchFamily="49" charset="0"/>
              </a:rPr>
              <a:t>    </a:t>
            </a:r>
            <a:r>
              <a:rPr lang="en-US" sz="1600" dirty="0">
                <a:latin typeface="Consolas" panose="020B0609020204030204" pitchFamily="49" charset="0"/>
              </a:rPr>
              <a:t>return result;</a:t>
            </a:r>
          </a:p>
          <a:p>
            <a:pPr marL="0" indent="0">
              <a:buNone/>
            </a:pPr>
            <a:r>
              <a:rPr lang="en-US" sz="1600" dirty="0" smtClean="0">
                <a:latin typeface="Consolas" panose="020B0609020204030204" pitchFamily="49" charset="0"/>
              </a:rPr>
              <a:t>}</a:t>
            </a:r>
            <a:endParaRPr lang="en-US" sz="1600" dirty="0">
              <a:latin typeface="Consolas" panose="020B0609020204030204" pitchFamily="49" charset="0"/>
            </a:endParaRPr>
          </a:p>
        </p:txBody>
      </p:sp>
      <p:sp>
        <p:nvSpPr>
          <p:cNvPr id="11" name="Rounded Rectangle 10"/>
          <p:cNvSpPr/>
          <p:nvPr/>
        </p:nvSpPr>
        <p:spPr>
          <a:xfrm>
            <a:off x="4201074" y="4718452"/>
            <a:ext cx="50405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p:cNvCxnSpPr/>
          <p:nvPr/>
        </p:nvCxnSpPr>
        <p:spPr>
          <a:xfrm flipH="1">
            <a:off x="4699992" y="4098844"/>
            <a:ext cx="1135494" cy="60696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61310" y="3772660"/>
            <a:ext cx="1359856" cy="369332"/>
          </a:xfrm>
          <a:prstGeom prst="rect">
            <a:avLst/>
          </a:prstGeom>
        </p:spPr>
        <p:txBody>
          <a:bodyPr wrap="square">
            <a:spAutoFit/>
          </a:bodyPr>
          <a:lstStyle/>
          <a:p>
            <a:r>
              <a:rPr lang="en-US" dirty="0" smtClean="0">
                <a:latin typeface="Georgia" panose="02040502050405020303" pitchFamily="18" charset="0"/>
              </a:rPr>
              <a:t>argument</a:t>
            </a:r>
            <a:endParaRPr lang="en-CA" dirty="0">
              <a:latin typeface="Georgia" panose="02040502050405020303" pitchFamily="18" charset="0"/>
            </a:endParaRPr>
          </a:p>
        </p:txBody>
      </p:sp>
      <p:sp>
        <p:nvSpPr>
          <p:cNvPr id="15" name="Rectangle 14"/>
          <p:cNvSpPr/>
          <p:nvPr/>
        </p:nvSpPr>
        <p:spPr>
          <a:xfrm>
            <a:off x="6153674" y="2636912"/>
            <a:ext cx="2164826" cy="923330"/>
          </a:xfrm>
          <a:prstGeom prst="rect">
            <a:avLst/>
          </a:prstGeom>
        </p:spPr>
        <p:txBody>
          <a:bodyPr wrap="square">
            <a:spAutoFit/>
          </a:bodyPr>
          <a:lstStyle/>
          <a:p>
            <a:r>
              <a:rPr lang="en-US"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rPr>
              <a:t>    0.389419</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0.389418</a:t>
            </a:r>
            <a:endParaRPr lang="en-CA" dirty="0">
              <a:solidFill>
                <a:srgbClr val="0070C0"/>
              </a:solidFill>
              <a:latin typeface="Consolas" panose="020B0609020204030204" pitchFamily="49" charset="0"/>
            </a:endParaRPr>
          </a:p>
        </p:txBody>
      </p:sp>
      <p:sp>
        <p:nvSpPr>
          <p:cNvPr id="17" name="Rounded Rectangle 16"/>
          <p:cNvSpPr/>
          <p:nvPr/>
        </p:nvSpPr>
        <p:spPr>
          <a:xfrm>
            <a:off x="6609996" y="1225216"/>
            <a:ext cx="2520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a:off x="4629776" y="1480590"/>
            <a:ext cx="4190696" cy="547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4622236" y="1972106"/>
            <a:ext cx="1677956" cy="273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419086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p:bldP spid="17" grpId="0" animBg="1"/>
      <p:bldP spid="17" grpId="1" animBg="1"/>
      <p:bldP spid="18" grpId="0" animBg="1"/>
      <p:bldP spid="18"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absolute value function</a:t>
            </a:r>
            <a:endParaRPr lang="en-CA" dirty="0"/>
          </a:p>
        </p:txBody>
      </p:sp>
      <p:sp>
        <p:nvSpPr>
          <p:cNvPr id="3" name="Content Placeholder 2"/>
          <p:cNvSpPr>
            <a:spLocks noGrp="1"/>
          </p:cNvSpPr>
          <p:nvPr>
            <p:ph idx="1"/>
          </p:nvPr>
        </p:nvSpPr>
        <p:spPr/>
        <p:txBody>
          <a:bodyPr/>
          <a:lstStyle/>
          <a:p>
            <a:r>
              <a:rPr lang="en-US" dirty="0" smtClean="0"/>
              <a:t>Here is the declaration of the absolute value function:</a:t>
            </a:r>
          </a:p>
          <a:p>
            <a:pPr marL="0" indent="0">
              <a:buNone/>
            </a:pPr>
            <a:r>
              <a:rPr lang="en-US" dirty="0">
                <a:latin typeface="Consolas" panose="020B0609020204030204" pitchFamily="49" charset="0"/>
              </a:rPr>
              <a:t>	</a:t>
            </a:r>
            <a:r>
              <a:rPr lang="en-US" dirty="0" smtClean="0">
                <a:latin typeface="Consolas" panose="020B0609020204030204" pitchFamily="49" charset="0"/>
              </a:rPr>
              <a:t>double </a:t>
            </a:r>
            <a:r>
              <a:rPr lang="en-US" dirty="0" err="1" smtClean="0">
                <a:latin typeface="Consolas" panose="020B0609020204030204" pitchFamily="49" charset="0"/>
              </a:rPr>
              <a:t>my_abs</a:t>
            </a:r>
            <a:r>
              <a:rPr lang="en-US" dirty="0" smtClean="0">
                <a:latin typeface="Consolas" panose="020B0609020204030204" pitchFamily="49" charset="0"/>
              </a:rPr>
              <a:t>( double x );</a:t>
            </a:r>
          </a:p>
          <a:p>
            <a:pPr marL="0" indent="0">
              <a:buNone/>
            </a:pPr>
            <a:endParaRPr lang="en-US" dirty="0"/>
          </a:p>
          <a:p>
            <a:r>
              <a:rPr lang="en-US" dirty="0" smtClean="0"/>
              <a:t>The function definition has a body that is executed when the function is called:</a:t>
            </a:r>
          </a:p>
          <a:p>
            <a:pPr marL="0" indent="0">
              <a:buNone/>
            </a:pPr>
            <a:r>
              <a:rPr lang="en-US" dirty="0">
                <a:latin typeface="Consolas" panose="020B0609020204030204" pitchFamily="49" charset="0"/>
              </a:rPr>
              <a:t>	double </a:t>
            </a:r>
            <a:r>
              <a:rPr lang="en-US" dirty="0" err="1" smtClean="0">
                <a:latin typeface="Consolas" panose="020B0609020204030204" pitchFamily="49" charset="0"/>
              </a:rPr>
              <a:t>my_abs</a:t>
            </a:r>
            <a:r>
              <a:rPr lang="en-US" dirty="0" smtClean="0">
                <a:latin typeface="Consolas" panose="020B0609020204030204" pitchFamily="49" charset="0"/>
              </a:rPr>
              <a:t>( </a:t>
            </a:r>
            <a:r>
              <a:rPr lang="en-US" dirty="0">
                <a:latin typeface="Consolas" panose="020B0609020204030204" pitchFamily="49" charset="0"/>
              </a:rPr>
              <a:t>double x </a:t>
            </a:r>
            <a:r>
              <a:rPr lang="en-US" dirty="0" smtClean="0">
                <a:latin typeface="Consolas" panose="020B0609020204030204" pitchFamily="49" charset="0"/>
              </a:rPr>
              <a:t>) {</a:t>
            </a:r>
          </a:p>
          <a:p>
            <a:pPr marL="0" indent="0">
              <a:buNone/>
            </a:pPr>
            <a:r>
              <a:rPr lang="en-US" dirty="0">
                <a:latin typeface="Consolas" panose="020B0609020204030204" pitchFamily="49" charset="0"/>
              </a:rPr>
              <a:t>	</a:t>
            </a:r>
            <a:r>
              <a:rPr lang="en-US" dirty="0" smtClean="0">
                <a:latin typeface="Consolas" panose="020B0609020204030204" pitchFamily="49" charset="0"/>
              </a:rPr>
              <a:t>    double result{};</a:t>
            </a:r>
          </a:p>
          <a:p>
            <a:pPr marL="0" indent="0">
              <a:buNone/>
            </a:pPr>
            <a:r>
              <a:rPr lang="en-US" dirty="0" smtClean="0">
                <a:latin typeface="Consolas" panose="020B0609020204030204" pitchFamily="49" charset="0"/>
              </a:rPr>
              <a:t>	    // Do something to calculate |x|</a:t>
            </a:r>
          </a:p>
          <a:p>
            <a:pPr marL="0" indent="0">
              <a:buNone/>
            </a:pPr>
            <a:r>
              <a:rPr lang="en-US" dirty="0">
                <a:latin typeface="Consolas" panose="020B0609020204030204" pitchFamily="49" charset="0"/>
              </a:rPr>
              <a:t>	</a:t>
            </a:r>
            <a:r>
              <a:rPr lang="en-US" dirty="0" smtClean="0">
                <a:latin typeface="Consolas" panose="020B0609020204030204" pitchFamily="49" charset="0"/>
              </a:rPr>
              <a:t>    return result;</a:t>
            </a:r>
          </a:p>
          <a:p>
            <a:pPr marL="0" indent="0">
              <a:buNone/>
            </a:pPr>
            <a:r>
              <a:rPr lang="en-US" dirty="0" smtClean="0">
                <a:latin typeface="Consolas" panose="020B0609020204030204" pitchFamily="49" charset="0"/>
              </a:rPr>
              <a:t>	}</a:t>
            </a:r>
            <a:endParaRPr lang="en-US" dirty="0">
              <a:latin typeface="Consolas" panose="020B0609020204030204" pitchFamily="49" charset="0"/>
            </a:endParaRPr>
          </a:p>
          <a:p>
            <a:endParaRPr lang="en-US" dirty="0"/>
          </a:p>
        </p:txBody>
      </p:sp>
    </p:spTree>
    <p:custDataLst>
      <p:tags r:id="rId1"/>
    </p:custDataLst>
    <p:extLst>
      <p:ext uri="{BB962C8B-B14F-4D97-AF65-F5344CB8AC3E}">
        <p14:creationId xmlns:p14="http://schemas.microsoft.com/office/powerpoint/2010/main" val="143419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absolute value function</a:t>
            </a:r>
          </a:p>
        </p:txBody>
      </p:sp>
      <p:sp>
        <p:nvSpPr>
          <p:cNvPr id="3" name="Content Placeholder 2"/>
          <p:cNvSpPr>
            <a:spLocks noGrp="1"/>
          </p:cNvSpPr>
          <p:nvPr>
            <p:ph idx="1"/>
          </p:nvPr>
        </p:nvSpPr>
        <p:spPr/>
        <p:txBody>
          <a:bodyPr/>
          <a:lstStyle/>
          <a:p>
            <a:r>
              <a:rPr lang="en-US" dirty="0" smtClean="0"/>
              <a:t>For this function</a:t>
            </a:r>
          </a:p>
          <a:p>
            <a:pPr marL="0" indent="0">
              <a:buNone/>
            </a:pPr>
            <a:r>
              <a:rPr lang="en-US" dirty="0">
                <a:latin typeface="Consolas" panose="020B0609020204030204" pitchFamily="49" charset="0"/>
              </a:rPr>
              <a:t>	</a:t>
            </a:r>
            <a:r>
              <a:rPr lang="en-US" dirty="0" smtClean="0">
                <a:latin typeface="Consolas" panose="020B0609020204030204" pitchFamily="49" charset="0"/>
              </a:rPr>
              <a:t>double </a:t>
            </a:r>
            <a:r>
              <a:rPr lang="en-US" dirty="0" err="1" smtClean="0">
                <a:latin typeface="Consolas" panose="020B0609020204030204" pitchFamily="49" charset="0"/>
              </a:rPr>
              <a:t>my_abs</a:t>
            </a:r>
            <a:r>
              <a:rPr lang="en-US" dirty="0" smtClean="0">
                <a:latin typeface="Consolas" panose="020B0609020204030204" pitchFamily="49" charset="0"/>
              </a:rPr>
              <a:t>( double x );</a:t>
            </a:r>
          </a:p>
          <a:p>
            <a:pPr marL="0" indent="0">
              <a:buNone/>
            </a:pPr>
            <a:endParaRPr lang="en-US" dirty="0"/>
          </a:p>
          <a:p>
            <a:r>
              <a:rPr lang="en-US" dirty="0" smtClean="0"/>
              <a:t>The identifier </a:t>
            </a:r>
            <a:r>
              <a:rPr lang="en-US" dirty="0" smtClean="0">
                <a:latin typeface="Consolas" panose="020B0609020204030204" pitchFamily="49" charset="0"/>
              </a:rPr>
              <a:t>x</a:t>
            </a:r>
            <a:r>
              <a:rPr lang="en-US" dirty="0" smtClean="0"/>
              <a:t> is called a </a:t>
            </a:r>
            <a:r>
              <a:rPr lang="en-US" i="1" dirty="0" smtClean="0"/>
              <a:t>parameter</a:t>
            </a:r>
            <a:r>
              <a:rPr lang="en-US" dirty="0" smtClean="0"/>
              <a:t> of the function</a:t>
            </a:r>
          </a:p>
          <a:p>
            <a:pPr lvl="1"/>
            <a:r>
              <a:rPr lang="en-US" dirty="0" smtClean="0"/>
              <a:t>For different arguments, the output of the function may be different</a:t>
            </a:r>
          </a:p>
          <a:p>
            <a:pPr lvl="2"/>
            <a:r>
              <a:rPr lang="en-US" dirty="0" smtClean="0"/>
              <a:t>That is, the identifier </a:t>
            </a:r>
            <a:r>
              <a:rPr lang="en-US" i="1" dirty="0" smtClean="0"/>
              <a:t>parameterizes</a:t>
            </a:r>
            <a:r>
              <a:rPr lang="en-US" dirty="0" smtClean="0"/>
              <a:t> the function</a:t>
            </a:r>
          </a:p>
          <a:p>
            <a:endParaRPr lang="en-US" dirty="0" smtClean="0"/>
          </a:p>
          <a:p>
            <a:r>
              <a:rPr lang="en-US" dirty="0" smtClean="0"/>
              <a:t>The scope of the parameter is restricted to the function body</a:t>
            </a:r>
          </a:p>
          <a:p>
            <a:pPr lvl="1"/>
            <a:r>
              <a:rPr lang="en-US" dirty="0" smtClean="0"/>
              <a:t>Like a local variable, it can be accessed and modified</a:t>
            </a:r>
          </a:p>
          <a:p>
            <a:pPr lvl="1"/>
            <a:r>
              <a:rPr lang="en-US" dirty="0" smtClean="0"/>
              <a:t>Its initial value is the value of the argument passed to the function in the corresponding location during the function call</a:t>
            </a:r>
            <a:endParaRPr lang="en-US" dirty="0"/>
          </a:p>
        </p:txBody>
      </p:sp>
    </p:spTree>
    <p:custDataLst>
      <p:tags r:id="rId1"/>
    </p:custDataLst>
    <p:extLst>
      <p:ext uri="{BB962C8B-B14F-4D97-AF65-F5344CB8AC3E}">
        <p14:creationId xmlns:p14="http://schemas.microsoft.com/office/powerpoint/2010/main" val="348206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absolute value function</a:t>
            </a:r>
          </a:p>
        </p:txBody>
      </p:sp>
      <p:sp>
        <p:nvSpPr>
          <p:cNvPr id="3" name="Content Placeholder 2"/>
          <p:cNvSpPr>
            <a:spLocks noGrp="1"/>
          </p:cNvSpPr>
          <p:nvPr>
            <p:ph idx="1"/>
          </p:nvPr>
        </p:nvSpPr>
        <p:spPr/>
        <p:txBody>
          <a:bodyPr/>
          <a:lstStyle/>
          <a:p>
            <a:r>
              <a:rPr lang="en-US" dirty="0" smtClean="0"/>
              <a:t>What is the expected return value?</a:t>
            </a:r>
          </a:p>
          <a:p>
            <a:pPr lvl="1"/>
            <a:r>
              <a:rPr lang="en-US" dirty="0" smtClean="0"/>
              <a:t>If the parameter </a:t>
            </a:r>
            <a:r>
              <a:rPr lang="en-US" dirty="0" smtClean="0">
                <a:latin typeface="Consolas" panose="020B0609020204030204" pitchFamily="49" charset="0"/>
              </a:rPr>
              <a:t>x &gt;= 0</a:t>
            </a:r>
            <a:r>
              <a:rPr lang="en-US" dirty="0" smtClean="0"/>
              <a:t>,</a:t>
            </a:r>
          </a:p>
          <a:p>
            <a:pPr marL="400050" lvl="1" indent="0">
              <a:buNone/>
            </a:pPr>
            <a:r>
              <a:rPr lang="en-US" dirty="0"/>
              <a:t>	</a:t>
            </a:r>
            <a:r>
              <a:rPr lang="en-US" dirty="0" smtClean="0"/>
              <a:t>the function should return </a:t>
            </a:r>
            <a:r>
              <a:rPr lang="en-US" dirty="0" smtClean="0">
                <a:latin typeface="Consolas" panose="020B0609020204030204" pitchFamily="49" charset="0"/>
              </a:rPr>
              <a:t>x</a:t>
            </a:r>
          </a:p>
          <a:p>
            <a:pPr lvl="1"/>
            <a:r>
              <a:rPr lang="en-US" dirty="0" smtClean="0"/>
              <a:t>If the parameter </a:t>
            </a:r>
            <a:r>
              <a:rPr lang="en-US" dirty="0" smtClean="0">
                <a:latin typeface="Consolas" panose="020B0609020204030204" pitchFamily="49" charset="0"/>
              </a:rPr>
              <a:t>x &lt; 0</a:t>
            </a:r>
            <a:r>
              <a:rPr lang="en-US" dirty="0" smtClean="0"/>
              <a:t>,</a:t>
            </a:r>
          </a:p>
          <a:p>
            <a:pPr marL="400050" lvl="1" indent="0">
              <a:buNone/>
            </a:pPr>
            <a:r>
              <a:rPr lang="en-US" dirty="0" smtClean="0"/>
              <a:t>	the function should return </a:t>
            </a:r>
            <a:r>
              <a:rPr lang="en-US" dirty="0" smtClean="0">
                <a:latin typeface="Consolas" panose="020B0609020204030204" pitchFamily="49" charset="0"/>
              </a:rPr>
              <a:t>-x</a:t>
            </a:r>
          </a:p>
          <a:p>
            <a:r>
              <a:rPr lang="en-US" dirty="0" smtClean="0"/>
              <a:t>Thus, one implementation of the function body is:</a:t>
            </a:r>
          </a:p>
          <a:p>
            <a:pPr marL="0" indent="0">
              <a:buNone/>
            </a:pPr>
            <a:r>
              <a:rPr lang="en-US" sz="1500" dirty="0">
                <a:latin typeface="Consolas" panose="020B0609020204030204" pitchFamily="49" charset="0"/>
              </a:rPr>
              <a:t>	double </a:t>
            </a:r>
            <a:r>
              <a:rPr lang="en-US" sz="1500" dirty="0" err="1" smtClean="0">
                <a:latin typeface="Consolas" panose="020B0609020204030204" pitchFamily="49" charset="0"/>
              </a:rPr>
              <a:t>my_abs</a:t>
            </a:r>
            <a:r>
              <a:rPr lang="en-US" sz="1500" dirty="0" smtClean="0">
                <a:latin typeface="Consolas" panose="020B0609020204030204" pitchFamily="49" charset="0"/>
              </a:rPr>
              <a:t>( </a:t>
            </a:r>
            <a:r>
              <a:rPr lang="en-US" sz="1500" dirty="0">
                <a:latin typeface="Consolas" panose="020B0609020204030204" pitchFamily="49" charset="0"/>
              </a:rPr>
              <a:t>double x </a:t>
            </a:r>
            <a:r>
              <a:rPr lang="en-US" sz="1500" dirty="0" smtClean="0">
                <a:latin typeface="Consolas" panose="020B0609020204030204" pitchFamily="49" charset="0"/>
              </a:rPr>
              <a:t>) {</a:t>
            </a: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    double result{};</a:t>
            </a:r>
          </a:p>
          <a:p>
            <a:pPr marL="0" indent="0">
              <a:buNone/>
            </a:pPr>
            <a:endParaRPr lang="en-US" sz="1500" dirty="0">
              <a:latin typeface="Consolas" panose="020B0609020204030204" pitchFamily="49" charset="0"/>
            </a:endParaRPr>
          </a:p>
          <a:p>
            <a:pPr marL="0" indent="0">
              <a:buNone/>
            </a:pPr>
            <a:r>
              <a:rPr lang="en-US" sz="1500" dirty="0" smtClean="0">
                <a:latin typeface="Consolas" panose="020B0609020204030204" pitchFamily="49" charset="0"/>
              </a:rPr>
              <a:t> 	    if ( x &gt;= 0 ) {</a:t>
            </a: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        result = x;</a:t>
            </a: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    } else {</a:t>
            </a: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       result = -x;</a:t>
            </a:r>
          </a:p>
          <a:p>
            <a:pPr marL="0" indent="0">
              <a:buNone/>
            </a:pPr>
            <a:r>
              <a:rPr lang="en-US" sz="1500" dirty="0">
                <a:latin typeface="Consolas" panose="020B0609020204030204" pitchFamily="49" charset="0"/>
              </a:rPr>
              <a:t>	</a:t>
            </a:r>
            <a:r>
              <a:rPr lang="en-US" sz="1500" dirty="0" smtClean="0">
                <a:latin typeface="Consolas" panose="020B0609020204030204" pitchFamily="49" charset="0"/>
              </a:rPr>
              <a:t>    }</a:t>
            </a:r>
          </a:p>
          <a:p>
            <a:pPr marL="0" indent="0">
              <a:buNone/>
            </a:pPr>
            <a:endParaRPr lang="en-US" sz="1500" dirty="0">
              <a:latin typeface="Consolas" panose="020B0609020204030204" pitchFamily="49" charset="0"/>
            </a:endParaRPr>
          </a:p>
          <a:p>
            <a:pPr marL="0" indent="0">
              <a:buNone/>
            </a:pPr>
            <a:r>
              <a:rPr lang="en-US" sz="1500" dirty="0" smtClean="0">
                <a:latin typeface="Consolas" panose="020B0609020204030204" pitchFamily="49" charset="0"/>
              </a:rPr>
              <a:t> </a:t>
            </a:r>
            <a:r>
              <a:rPr lang="en-US" sz="1500" dirty="0">
                <a:latin typeface="Consolas" panose="020B0609020204030204" pitchFamily="49" charset="0"/>
              </a:rPr>
              <a:t>	</a:t>
            </a:r>
            <a:r>
              <a:rPr lang="en-US" sz="1500" dirty="0" smtClean="0">
                <a:latin typeface="Consolas" panose="020B0609020204030204" pitchFamily="49" charset="0"/>
              </a:rPr>
              <a:t>    return result;</a:t>
            </a:r>
          </a:p>
          <a:p>
            <a:pPr marL="0" indent="0">
              <a:buNone/>
            </a:pPr>
            <a:r>
              <a:rPr lang="en-US" sz="1500" dirty="0" smtClean="0">
                <a:latin typeface="Consolas" panose="020B0609020204030204" pitchFamily="49" charset="0"/>
              </a:rPr>
              <a:t>	}</a:t>
            </a:r>
            <a:endParaRPr lang="en-US" sz="15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06503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absolute value function</a:t>
            </a:r>
          </a:p>
        </p:txBody>
      </p:sp>
      <p:sp>
        <p:nvSpPr>
          <p:cNvPr id="3" name="Content Placeholder 2"/>
          <p:cNvSpPr>
            <a:spLocks noGrp="1"/>
          </p:cNvSpPr>
          <p:nvPr>
            <p:ph idx="1"/>
          </p:nvPr>
        </p:nvSpPr>
        <p:spPr/>
        <p:txBody>
          <a:bodyPr/>
          <a:lstStyle/>
          <a:p>
            <a:r>
              <a:rPr lang="en-US" dirty="0" smtClean="0"/>
              <a:t>We can now use this function:</a:t>
            </a:r>
          </a:p>
          <a:p>
            <a:pPr marL="0" indent="0">
              <a:buNone/>
            </a:pPr>
            <a:r>
              <a:rPr lang="en-US" dirty="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main() {</a:t>
            </a:r>
          </a:p>
          <a:p>
            <a:pPr marL="0"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my_abs</a:t>
            </a:r>
            <a:r>
              <a:rPr lang="en-US" dirty="0" smtClean="0">
                <a:latin typeface="Consolas" panose="020B0609020204030204" pitchFamily="49" charset="0"/>
              </a:rPr>
              <a:t>(  -0.3 )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a:t>
            </a:r>
            <a:r>
              <a:rPr lang="en-US" dirty="0" err="1">
                <a:latin typeface="Consolas" panose="020B0609020204030204" pitchFamily="49" charset="0"/>
              </a:rPr>
              <a:t>my_abs</a:t>
            </a:r>
            <a:r>
              <a:rPr lang="en-US" dirty="0">
                <a:latin typeface="Consolas" panose="020B0609020204030204" pitchFamily="49" charset="0"/>
              </a:rPr>
              <a:t>( </a:t>
            </a:r>
            <a:r>
              <a:rPr lang="en-US" dirty="0" smtClean="0">
                <a:latin typeface="Consolas" panose="020B0609020204030204" pitchFamily="49" charset="0"/>
              </a:rPr>
              <a:t>  0.1 </a:t>
            </a:r>
            <a:r>
              <a:rPr lang="en-US" dirty="0">
                <a:latin typeface="Consolas" panose="020B0609020204030204" pitchFamily="49" charset="0"/>
              </a:rPr>
              <a:t>)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a:t>
            </a:r>
            <a:r>
              <a:rPr lang="en-US" dirty="0" err="1">
                <a:latin typeface="Consolas" panose="020B0609020204030204" pitchFamily="49" charset="0"/>
              </a:rPr>
              <a:t>my_abs</a:t>
            </a:r>
            <a:r>
              <a:rPr lang="en-US" dirty="0">
                <a:latin typeface="Consolas" panose="020B0609020204030204" pitchFamily="49" charset="0"/>
              </a:rPr>
              <a:t>( </a:t>
            </a:r>
            <a:r>
              <a:rPr lang="en-US" dirty="0" smtClean="0">
                <a:latin typeface="Consolas" panose="020B0609020204030204" pitchFamily="49" charset="0"/>
              </a:rPr>
              <a:t>-15.9 </a:t>
            </a:r>
            <a:r>
              <a:rPr lang="en-US" dirty="0">
                <a:latin typeface="Consolas" panose="020B0609020204030204" pitchFamily="49" charset="0"/>
              </a:rPr>
              <a:t>)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smtClean="0">
                <a:latin typeface="Consolas" panose="020B0609020204030204" pitchFamily="49" charset="0"/>
              </a:rPr>
              <a:t>;</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	</a:t>
            </a:r>
            <a:r>
              <a:rPr lang="en-US" dirty="0" smtClean="0">
                <a:latin typeface="Consolas" panose="020B0609020204030204" pitchFamily="49" charset="0"/>
              </a:rPr>
              <a:t>    return 0;</a:t>
            </a:r>
          </a:p>
          <a:p>
            <a:pPr marL="0" indent="0">
              <a:buNone/>
            </a:pPr>
            <a:r>
              <a:rPr lang="en-US" dirty="0">
                <a:latin typeface="Consolas" panose="020B0609020204030204" pitchFamily="49" charset="0"/>
              </a:rPr>
              <a:t>	</a:t>
            </a:r>
            <a:r>
              <a:rPr lang="en-US" dirty="0" smtClean="0">
                <a:latin typeface="Consolas" panose="020B0609020204030204" pitchFamily="49" charset="0"/>
              </a:rPr>
              <a:t>}</a:t>
            </a:r>
          </a:p>
        </p:txBody>
      </p:sp>
    </p:spTree>
    <p:custDataLst>
      <p:tags r:id="rId1"/>
    </p:custDataLst>
    <p:extLst>
      <p:ext uri="{BB962C8B-B14F-4D97-AF65-F5344CB8AC3E}">
        <p14:creationId xmlns:p14="http://schemas.microsoft.com/office/powerpoint/2010/main" val="381560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function returning a polynomial</a:t>
            </a:r>
            <a:endParaRPr lang="en-CA" dirty="0"/>
          </a:p>
        </p:txBody>
      </p:sp>
      <p:sp>
        <p:nvSpPr>
          <p:cNvPr id="3" name="Content Placeholder 2"/>
          <p:cNvSpPr>
            <a:spLocks noGrp="1"/>
          </p:cNvSpPr>
          <p:nvPr>
            <p:ph idx="1"/>
          </p:nvPr>
        </p:nvSpPr>
        <p:spPr/>
        <p:txBody>
          <a:bodyPr/>
          <a:lstStyle/>
          <a:p>
            <a:r>
              <a:rPr lang="en-US" dirty="0" smtClean="0"/>
              <a:t>Suppose we have a cubic spline:</a:t>
            </a:r>
          </a:p>
          <a:p>
            <a:endParaRPr lang="en-US" dirty="0"/>
          </a:p>
          <a:p>
            <a:endParaRPr lang="en-US" dirty="0" smtClean="0"/>
          </a:p>
          <a:p>
            <a:pPr marL="0" indent="0">
              <a:buNone/>
            </a:pPr>
            <a:r>
              <a:rPr lang="en-US" sz="1600" dirty="0" smtClean="0">
                <a:latin typeface="Consolas" panose="020B0609020204030204" pitchFamily="49" charset="0"/>
              </a:rPr>
              <a:t>	#define _USE_MATH_DEFINES</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#include &lt;</a:t>
            </a:r>
            <a:r>
              <a:rPr lang="en-US" sz="1600" dirty="0" err="1" smtClean="0">
                <a:latin typeface="Consolas" panose="020B0609020204030204" pitchFamily="49" charset="0"/>
              </a:rPr>
              <a:t>cmath</a:t>
            </a:r>
            <a:r>
              <a:rPr lang="en-US" sz="1600" dirty="0" smtClean="0">
                <a:latin typeface="Consolas" panose="020B0609020204030204" pitchFamily="49" charset="0"/>
              </a:rPr>
              <a:t>&gt;</a:t>
            </a:r>
          </a:p>
          <a:p>
            <a:pPr marL="0" indent="0">
              <a:buNone/>
            </a:pPr>
            <a:endParaRPr lang="en-US" sz="1600" dirty="0" smtClean="0">
              <a:latin typeface="Consolas" panose="020B0609020204030204" pitchFamily="49" charset="0"/>
            </a:endParaRP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Function declarations</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double spline( double x );</a:t>
            </a:r>
          </a:p>
          <a:p>
            <a:pPr marL="0" indent="0">
              <a:buNone/>
            </a:pPr>
            <a:r>
              <a:rPr lang="en-US" sz="1600" dirty="0">
                <a:latin typeface="Consolas" panose="020B0609020204030204" pitchFamily="49" charset="0"/>
              </a:rPr>
              <a:t>	</a:t>
            </a:r>
            <a:r>
              <a:rPr lang="en-US" sz="1600" dirty="0" err="1" smtClean="0">
                <a:latin typeface="Consolas" panose="020B0609020204030204" pitchFamily="49" charset="0"/>
              </a:rPr>
              <a:t>int</a:t>
            </a:r>
            <a:r>
              <a:rPr lang="en-US" sz="1600" dirty="0" smtClean="0">
                <a:latin typeface="Consolas" panose="020B0609020204030204" pitchFamily="49" charset="0"/>
              </a:rPr>
              <a:t> main();</a:t>
            </a:r>
          </a:p>
          <a:p>
            <a:pPr marL="0" indent="0">
              <a:buNone/>
            </a:pPr>
            <a:r>
              <a:rPr lang="en-US" sz="1600" dirty="0">
                <a:latin typeface="Consolas" panose="020B0609020204030204" pitchFamily="49" charset="0"/>
              </a:rPr>
              <a:t> </a:t>
            </a:r>
          </a:p>
          <a:p>
            <a:pPr marL="0" indent="0">
              <a:buNone/>
            </a:pPr>
            <a:r>
              <a:rPr lang="en-US" sz="1600" dirty="0" smtClean="0">
                <a:latin typeface="Consolas" panose="020B0609020204030204" pitchFamily="49" charset="0"/>
              </a:rPr>
              <a:t>	// Function definitions</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double spline( double x ) {</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return 4.0*x*x/(M_PI*M_PI)*(</a:t>
            </a:r>
          </a:p>
          <a:p>
            <a:pPr marL="0" indent="0">
              <a:buNone/>
            </a:pPr>
            <a:r>
              <a:rPr lang="en-US" sz="1600" dirty="0" smtClean="0">
                <a:latin typeface="Consolas" panose="020B0609020204030204" pitchFamily="49" charset="0"/>
              </a:rPr>
              <a:t>	        x - 4/M_PI*x - M_PI + 3.0</a:t>
            </a:r>
          </a:p>
          <a:p>
            <a:pPr marL="0" indent="0">
              <a:buNone/>
            </a:pPr>
            <a:r>
              <a:rPr lang="en-US" sz="1600" dirty="0" smtClean="0">
                <a:latin typeface="Consolas" panose="020B0609020204030204" pitchFamily="49" charset="0"/>
              </a:rPr>
              <a:t>	    ) + x;</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254157858"/>
              </p:ext>
            </p:extLst>
          </p:nvPr>
        </p:nvGraphicFramePr>
        <p:xfrm>
          <a:off x="2520601" y="1937660"/>
          <a:ext cx="3724576" cy="810610"/>
        </p:xfrm>
        <a:graphic>
          <a:graphicData uri="http://schemas.openxmlformats.org/presentationml/2006/ole">
            <mc:AlternateContent xmlns:mc="http://schemas.openxmlformats.org/markup-compatibility/2006">
              <mc:Choice xmlns:v="urn:schemas-microsoft-com:vml" Requires="v">
                <p:oleObj spid="_x0000_s3089" name="Equation" r:id="rId4" imgW="1866600" imgH="406080" progId="Equation.DSMT4">
                  <p:embed/>
                </p:oleObj>
              </mc:Choice>
              <mc:Fallback>
                <p:oleObj name="Equation" r:id="rId4" imgW="1866600" imgH="406080" progId="Equation.DSMT4">
                  <p:embed/>
                  <p:pic>
                    <p:nvPicPr>
                      <p:cNvPr id="0" name="Object 3"/>
                      <p:cNvPicPr>
                        <a:picLocks noChangeAspect="1" noChangeArrowheads="1"/>
                      </p:cNvPicPr>
                      <p:nvPr/>
                    </p:nvPicPr>
                    <p:blipFill>
                      <a:blip r:embed="rId5"/>
                      <a:srcRect/>
                      <a:stretch>
                        <a:fillRect/>
                      </a:stretch>
                    </p:blipFill>
                    <p:spPr bwMode="auto">
                      <a:xfrm>
                        <a:off x="2520601" y="1937660"/>
                        <a:ext cx="3724576" cy="81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ounded Rectangle 4"/>
          <p:cNvSpPr/>
          <p:nvPr/>
        </p:nvSpPr>
        <p:spPr>
          <a:xfrm>
            <a:off x="3408986" y="1937660"/>
            <a:ext cx="504056"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621092" y="5329672"/>
            <a:ext cx="2166932" cy="3206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024400" y="1937660"/>
            <a:ext cx="1699728"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2217508" y="5628590"/>
            <a:ext cx="3002564" cy="3382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5817872" y="2153684"/>
            <a:ext cx="432084" cy="3926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1968826" y="5931702"/>
            <a:ext cx="508250"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08104" y="2924944"/>
            <a:ext cx="3251843" cy="15887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38554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function returning a polynomial</a:t>
            </a:r>
          </a:p>
        </p:txBody>
      </p:sp>
      <p:sp>
        <p:nvSpPr>
          <p:cNvPr id="3" name="Content Placeholder 2"/>
          <p:cNvSpPr>
            <a:spLocks noGrp="1"/>
          </p:cNvSpPr>
          <p:nvPr>
            <p:ph idx="1"/>
          </p:nvPr>
        </p:nvSpPr>
        <p:spPr/>
        <p:txBody>
          <a:bodyPr/>
          <a:lstStyle/>
          <a:p>
            <a:r>
              <a:rPr lang="en-US" dirty="0" smtClean="0"/>
              <a:t>Inside </a:t>
            </a:r>
            <a:r>
              <a:rPr lang="en-US" dirty="0" smtClean="0">
                <a:latin typeface="Consolas" panose="020B0609020204030204" pitchFamily="49" charset="0"/>
              </a:rPr>
              <a:t>main()</a:t>
            </a:r>
            <a:r>
              <a:rPr lang="en-US" dirty="0" smtClean="0"/>
              <a:t>, we can use this function:</a:t>
            </a: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 {</a:t>
            </a:r>
          </a:p>
          <a:p>
            <a:pPr marL="800100" lvl="2" indent="0">
              <a:buNone/>
            </a:pPr>
            <a:r>
              <a:rPr lang="en-US" sz="1600" dirty="0" smtClean="0">
                <a:latin typeface="Consolas" panose="020B0609020204030204" pitchFamily="49" charset="0"/>
              </a:rPr>
              <a:t>    for ( </a:t>
            </a:r>
            <a:r>
              <a:rPr lang="en-US" sz="1600" dirty="0" err="1" smtClean="0">
                <a:latin typeface="Consolas" panose="020B0609020204030204" pitchFamily="49" charset="0"/>
              </a:rPr>
              <a:t>int</a:t>
            </a:r>
            <a:r>
              <a:rPr lang="en-US" sz="1600" dirty="0" smtClean="0">
                <a:latin typeface="Consolas" panose="020B0609020204030204" pitchFamily="49" charset="0"/>
              </a:rPr>
              <a:t> k{0}; k &lt;= 10; ++k ) {</a:t>
            </a: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M_PI_2*(0.1*k) &lt;&lt; ",\t"</a:t>
            </a:r>
          </a:p>
          <a:p>
            <a:pPr marL="800100" lvl="2" indent="0">
              <a:buNone/>
            </a:pPr>
            <a:r>
              <a:rPr lang="en-US" sz="1600" dirty="0" smtClean="0">
                <a:latin typeface="Consolas" panose="020B0609020204030204" pitchFamily="49" charset="0"/>
              </a:rPr>
              <a:t>                  &lt;&lt; spline( M_PI_2*(0.1*k) )</a:t>
            </a:r>
            <a:r>
              <a:rPr lang="en-US" sz="1600" dirty="0">
                <a:latin typeface="Consolas" panose="020B0609020204030204" pitchFamily="49" charset="0"/>
              </a:rPr>
              <a:t> &lt;&lt; ",\t"</a:t>
            </a:r>
            <a:endParaRPr lang="en-US" sz="1600" dirty="0" smtClean="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&lt;&lt; </a:t>
            </a:r>
            <a:r>
              <a:rPr lang="en-US" sz="1600" dirty="0" err="1" smtClean="0">
                <a:latin typeface="Consolas" panose="020B0609020204030204" pitchFamily="49" charset="0"/>
              </a:rPr>
              <a:t>std</a:t>
            </a:r>
            <a:r>
              <a:rPr lang="en-US" sz="1600" dirty="0" smtClean="0">
                <a:latin typeface="Consolas" panose="020B0609020204030204" pitchFamily="49" charset="0"/>
              </a:rPr>
              <a:t>::sin( M_PI_2*(0.1*k) )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return 0;</a:t>
            </a:r>
          </a:p>
          <a:p>
            <a:pPr marL="800100" lvl="2" indent="0">
              <a:buNone/>
            </a:pPr>
            <a:r>
              <a:rPr lang="en-US" sz="1600" dirty="0">
                <a:latin typeface="Consolas" panose="020B0609020204030204" pitchFamily="49" charset="0"/>
              </a:rPr>
              <a:t>}</a:t>
            </a:r>
            <a:endParaRPr lang="en-US" sz="1600" dirty="0" smtClean="0">
              <a:latin typeface="Consolas" panose="020B0609020204030204" pitchFamily="49" charset="0"/>
            </a:endParaRPr>
          </a:p>
          <a:p>
            <a:pPr marL="0" indent="0">
              <a:buNone/>
            </a:pPr>
            <a:endParaRPr lang="en-US" sz="1600" dirty="0" smtClean="0">
              <a:latin typeface="Consolas" panose="020B0609020204030204" pitchFamily="49" charset="0"/>
            </a:endParaRPr>
          </a:p>
        </p:txBody>
      </p:sp>
      <p:sp>
        <p:nvSpPr>
          <p:cNvPr id="6" name="Rectangle 5"/>
          <p:cNvSpPr/>
          <p:nvPr/>
        </p:nvSpPr>
        <p:spPr>
          <a:xfrm>
            <a:off x="3563888" y="3478356"/>
            <a:ext cx="5244954" cy="3046988"/>
          </a:xfrm>
          <a:prstGeom prst="rect">
            <a:avLst/>
          </a:prstGeom>
        </p:spPr>
        <p:txBody>
          <a:bodyPr wrap="square">
            <a:spAutoFit/>
          </a:bodyPr>
          <a:lstStyle/>
          <a:p>
            <a:pPr indent="-114300"/>
            <a:r>
              <a:rPr lang="en-US" sz="1600" dirty="0" smtClean="0">
                <a:solidFill>
                  <a:srgbClr val="0070C0"/>
                </a:solidFill>
                <a:latin typeface="Georgia" panose="02040502050405020303" pitchFamily="18" charset="0"/>
              </a:rPr>
              <a:t>Output:</a:t>
            </a:r>
          </a:p>
          <a:p>
            <a:pPr indent="-114300"/>
            <a:r>
              <a:rPr lang="en-US" sz="1600" dirty="0">
                <a:solidFill>
                  <a:srgbClr val="0070C0"/>
                </a:solidFill>
                <a:latin typeface="Consolas" panose="020B0609020204030204" pitchFamily="49" charset="0"/>
              </a:rPr>
              <a:t>    0,      0,      0</a:t>
            </a:r>
          </a:p>
          <a:p>
            <a:pPr indent="-114300"/>
            <a:r>
              <a:rPr lang="en-US" sz="1600" dirty="0" smtClean="0">
                <a:solidFill>
                  <a:srgbClr val="0070C0"/>
                </a:solidFill>
                <a:latin typeface="Consolas" panose="020B0609020204030204" pitchFamily="49" charset="0"/>
              </a:rPr>
              <a:t>    0.15708</a:t>
            </a:r>
            <a:r>
              <a:rPr lang="en-US" sz="1600" dirty="0">
                <a:solidFill>
                  <a:srgbClr val="0070C0"/>
                </a:solidFill>
                <a:latin typeface="Consolas" panose="020B0609020204030204" pitchFamily="49" charset="0"/>
              </a:rPr>
              <a:t>,        0.155235,       0.156434</a:t>
            </a:r>
          </a:p>
          <a:p>
            <a:pPr indent="-114300"/>
            <a:r>
              <a:rPr lang="en-US" sz="1600" dirty="0" smtClean="0">
                <a:solidFill>
                  <a:srgbClr val="0070C0"/>
                </a:solidFill>
                <a:latin typeface="Consolas" panose="020B0609020204030204" pitchFamily="49" charset="0"/>
              </a:rPr>
              <a:t>    0.314159</a:t>
            </a:r>
            <a:r>
              <a:rPr lang="en-US" sz="1600" dirty="0">
                <a:solidFill>
                  <a:srgbClr val="0070C0"/>
                </a:solidFill>
                <a:latin typeface="Consolas" panose="020B0609020204030204" pitchFamily="49" charset="0"/>
              </a:rPr>
              <a:t>,       0.305062,       0.309017</a:t>
            </a:r>
          </a:p>
          <a:p>
            <a:pPr indent="-114300"/>
            <a:r>
              <a:rPr lang="en-US" sz="1600" dirty="0" smtClean="0">
                <a:solidFill>
                  <a:srgbClr val="0070C0"/>
                </a:solidFill>
                <a:latin typeface="Consolas" panose="020B0609020204030204" pitchFamily="49" charset="0"/>
              </a:rPr>
              <a:t>    0.471239</a:t>
            </a:r>
            <a:r>
              <a:rPr lang="en-US" sz="1600" dirty="0">
                <a:solidFill>
                  <a:srgbClr val="0070C0"/>
                </a:solidFill>
                <a:latin typeface="Consolas" panose="020B0609020204030204" pitchFamily="49" charset="0"/>
              </a:rPr>
              <a:t>,       0.446907,       0.45399</a:t>
            </a:r>
          </a:p>
          <a:p>
            <a:pPr indent="-114300"/>
            <a:r>
              <a:rPr lang="en-US" sz="1600" dirty="0" smtClean="0">
                <a:solidFill>
                  <a:srgbClr val="0070C0"/>
                </a:solidFill>
                <a:latin typeface="Consolas" panose="020B0609020204030204" pitchFamily="49" charset="0"/>
              </a:rPr>
              <a:t>    0.628319</a:t>
            </a:r>
            <a:r>
              <a:rPr lang="en-US" sz="1600" dirty="0">
                <a:solidFill>
                  <a:srgbClr val="0070C0"/>
                </a:solidFill>
                <a:latin typeface="Consolas" panose="020B0609020204030204" pitchFamily="49" charset="0"/>
              </a:rPr>
              <a:t>,       0.578195,       0.587785</a:t>
            </a:r>
          </a:p>
          <a:p>
            <a:pPr indent="-114300"/>
            <a:r>
              <a:rPr lang="en-US" sz="1600" dirty="0" smtClean="0">
                <a:solidFill>
                  <a:srgbClr val="0070C0"/>
                </a:solidFill>
                <a:latin typeface="Consolas" panose="020B0609020204030204" pitchFamily="49" charset="0"/>
              </a:rPr>
              <a:t>    0.785398</a:t>
            </a:r>
            <a:r>
              <a:rPr lang="en-US" sz="1600" dirty="0">
                <a:solidFill>
                  <a:srgbClr val="0070C0"/>
                </a:solidFill>
                <a:latin typeface="Consolas" panose="020B0609020204030204" pitchFamily="49" charset="0"/>
              </a:rPr>
              <a:t>,       0.69635,        0.707107</a:t>
            </a:r>
          </a:p>
          <a:p>
            <a:pPr indent="-114300"/>
            <a:r>
              <a:rPr lang="en-US" sz="1600" dirty="0" smtClean="0">
                <a:solidFill>
                  <a:srgbClr val="0070C0"/>
                </a:solidFill>
                <a:latin typeface="Consolas" panose="020B0609020204030204" pitchFamily="49" charset="0"/>
              </a:rPr>
              <a:t>    0.942478</a:t>
            </a:r>
            <a:r>
              <a:rPr lang="en-US" sz="1600" dirty="0">
                <a:solidFill>
                  <a:srgbClr val="0070C0"/>
                </a:solidFill>
                <a:latin typeface="Consolas" panose="020B0609020204030204" pitchFamily="49" charset="0"/>
              </a:rPr>
              <a:t>,       0.798796,       0.809017</a:t>
            </a:r>
          </a:p>
          <a:p>
            <a:pPr indent="-114300"/>
            <a:r>
              <a:rPr lang="en-US" sz="1600" dirty="0" smtClean="0">
                <a:solidFill>
                  <a:srgbClr val="0070C0"/>
                </a:solidFill>
                <a:latin typeface="Consolas" panose="020B0609020204030204" pitchFamily="49" charset="0"/>
              </a:rPr>
              <a:t>    1.09956</a:t>
            </a:r>
            <a:r>
              <a:rPr lang="en-US" sz="1600" dirty="0">
                <a:solidFill>
                  <a:srgbClr val="0070C0"/>
                </a:solidFill>
                <a:latin typeface="Consolas" panose="020B0609020204030204" pitchFamily="49" charset="0"/>
              </a:rPr>
              <a:t>,        0.88296,        0.891007</a:t>
            </a:r>
          </a:p>
          <a:p>
            <a:pPr indent="-114300"/>
            <a:r>
              <a:rPr lang="en-US" sz="1600" dirty="0" smtClean="0">
                <a:solidFill>
                  <a:srgbClr val="0070C0"/>
                </a:solidFill>
                <a:latin typeface="Consolas" panose="020B0609020204030204" pitchFamily="49" charset="0"/>
              </a:rPr>
              <a:t>    1.25664</a:t>
            </a:r>
            <a:r>
              <a:rPr lang="en-US" sz="1600" dirty="0">
                <a:solidFill>
                  <a:srgbClr val="0070C0"/>
                </a:solidFill>
                <a:latin typeface="Consolas" panose="020B0609020204030204" pitchFamily="49" charset="0"/>
              </a:rPr>
              <a:t>,        0.946265,       0.951057</a:t>
            </a:r>
          </a:p>
          <a:p>
            <a:pPr indent="-114300"/>
            <a:r>
              <a:rPr lang="en-US" sz="1600" dirty="0" smtClean="0">
                <a:solidFill>
                  <a:srgbClr val="0070C0"/>
                </a:solidFill>
                <a:latin typeface="Consolas" panose="020B0609020204030204" pitchFamily="49" charset="0"/>
              </a:rPr>
              <a:t>    1.41372</a:t>
            </a:r>
            <a:r>
              <a:rPr lang="en-US" sz="1600" dirty="0">
                <a:solidFill>
                  <a:srgbClr val="0070C0"/>
                </a:solidFill>
                <a:latin typeface="Consolas" panose="020B0609020204030204" pitchFamily="49" charset="0"/>
              </a:rPr>
              <a:t>,        0.986137,       0.987688</a:t>
            </a:r>
          </a:p>
          <a:p>
            <a:pPr indent="-114300"/>
            <a:r>
              <a:rPr lang="en-US" sz="1600" dirty="0" smtClean="0">
                <a:solidFill>
                  <a:srgbClr val="0070C0"/>
                </a:solidFill>
                <a:latin typeface="Consolas" panose="020B0609020204030204" pitchFamily="49" charset="0"/>
              </a:rPr>
              <a:t>    1.5708</a:t>
            </a:r>
            <a:r>
              <a:rPr lang="en-US" sz="1600" dirty="0">
                <a:solidFill>
                  <a:srgbClr val="0070C0"/>
                </a:solidFill>
                <a:latin typeface="Consolas" panose="020B0609020204030204" pitchFamily="49" charset="0"/>
              </a:rPr>
              <a:t>, 1,      1</a:t>
            </a:r>
          </a:p>
        </p:txBody>
      </p:sp>
      <p:sp>
        <p:nvSpPr>
          <p:cNvPr id="13" name="Rounded Rectangle 12"/>
          <p:cNvSpPr/>
          <p:nvPr/>
        </p:nvSpPr>
        <p:spPr>
          <a:xfrm>
            <a:off x="4489106" y="2815846"/>
            <a:ext cx="1728192"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4720548"/>
            <a:ext cx="3251843" cy="158877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570580" y="2536766"/>
            <a:ext cx="1728192"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4716016" y="3112830"/>
            <a:ext cx="1728192"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76775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8"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max function</a:t>
            </a:r>
            <a:endParaRPr lang="en-CA" dirty="0"/>
          </a:p>
        </p:txBody>
      </p:sp>
      <p:sp>
        <p:nvSpPr>
          <p:cNvPr id="3" name="Content Placeholder 2"/>
          <p:cNvSpPr>
            <a:spLocks noGrp="1"/>
          </p:cNvSpPr>
          <p:nvPr>
            <p:ph idx="1"/>
          </p:nvPr>
        </p:nvSpPr>
        <p:spPr/>
        <p:txBody>
          <a:bodyPr>
            <a:normAutofit/>
          </a:bodyPr>
          <a:lstStyle/>
          <a:p>
            <a:pPr marL="285750"/>
            <a:r>
              <a:rPr lang="en-US" dirty="0" smtClean="0"/>
              <a:t>Here is a different use of return:</a:t>
            </a:r>
          </a:p>
          <a:p>
            <a:pPr marL="800100" lvl="2" indent="0">
              <a:buNone/>
            </a:pPr>
            <a:endParaRPr lang="en-US" sz="1700" dirty="0" smtClean="0">
              <a:latin typeface="Consolas" panose="020B0609020204030204" pitchFamily="49" charset="0"/>
            </a:endParaRPr>
          </a:p>
          <a:p>
            <a:pPr marL="800100" lvl="2" indent="0">
              <a:buNone/>
            </a:pPr>
            <a:r>
              <a:rPr lang="en-US" sz="1700" dirty="0" smtClean="0">
                <a:latin typeface="Consolas" panose="020B0609020204030204" pitchFamily="49" charset="0"/>
              </a:rPr>
              <a:t>// Function declarations</a:t>
            </a:r>
          </a:p>
          <a:p>
            <a:pPr marL="800100" lvl="2" indent="0">
              <a:buNone/>
            </a:pPr>
            <a:r>
              <a:rPr lang="en-US" sz="1700" dirty="0" smtClean="0">
                <a:latin typeface="Consolas" panose="020B0609020204030204" pitchFamily="49" charset="0"/>
              </a:rPr>
              <a:t>double max( double x, double y );</a:t>
            </a:r>
          </a:p>
          <a:p>
            <a:pPr marL="800100" lvl="2" indent="0">
              <a:buNone/>
            </a:pPr>
            <a:endParaRPr lang="en-US" sz="1700" dirty="0" smtClean="0">
              <a:latin typeface="Consolas" panose="020B0609020204030204" pitchFamily="49" charset="0"/>
            </a:endParaRPr>
          </a:p>
          <a:p>
            <a:pPr marL="800100" lvl="2" indent="0">
              <a:buNone/>
            </a:pPr>
            <a:r>
              <a:rPr lang="en-US" sz="1700" dirty="0" smtClean="0">
                <a:latin typeface="Consolas" panose="020B0609020204030204" pitchFamily="49" charset="0"/>
              </a:rPr>
              <a:t>// Function definitions</a:t>
            </a:r>
          </a:p>
          <a:p>
            <a:pPr marL="800100" lvl="2" indent="0">
              <a:buNone/>
            </a:pPr>
            <a:r>
              <a:rPr lang="en-US" sz="1700" dirty="0">
                <a:latin typeface="Consolas" panose="020B0609020204030204" pitchFamily="49" charset="0"/>
              </a:rPr>
              <a:t>double max( double x, double y </a:t>
            </a:r>
            <a:r>
              <a:rPr lang="en-US" sz="1700" dirty="0" smtClean="0">
                <a:latin typeface="Consolas" panose="020B0609020204030204" pitchFamily="49" charset="0"/>
              </a:rPr>
              <a:t>) {</a:t>
            </a:r>
            <a:endParaRPr lang="en-US" sz="1700" dirty="0">
              <a:latin typeface="Consolas" panose="020B0609020204030204" pitchFamily="49" charset="0"/>
            </a:endParaRPr>
          </a:p>
          <a:p>
            <a:pPr marL="800100" lvl="2" indent="0">
              <a:buNone/>
            </a:pPr>
            <a:r>
              <a:rPr lang="en-US" sz="1700" dirty="0" smtClean="0">
                <a:latin typeface="Consolas" panose="020B0609020204030204" pitchFamily="49" charset="0"/>
              </a:rPr>
              <a:t>    if ( x &gt;= y ) {</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return x;</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 else {</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return y;</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a:t>
            </a:r>
          </a:p>
          <a:p>
            <a:pPr marL="800100" lvl="2" indent="0">
              <a:buNone/>
            </a:pPr>
            <a:r>
              <a:rPr lang="en-US" sz="1700" dirty="0" smtClean="0">
                <a:latin typeface="Consolas" panose="020B0609020204030204" pitchFamily="49" charset="0"/>
              </a:rPr>
              <a:t>}</a:t>
            </a:r>
            <a:endParaRPr lang="en-US" sz="1700" dirty="0"/>
          </a:p>
        </p:txBody>
      </p:sp>
      <p:sp>
        <p:nvSpPr>
          <p:cNvPr id="5" name="Rounded Rectangle 4"/>
          <p:cNvSpPr/>
          <p:nvPr/>
        </p:nvSpPr>
        <p:spPr>
          <a:xfrm>
            <a:off x="2235086" y="4170852"/>
            <a:ext cx="1245908" cy="267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2217508" y="4817980"/>
            <a:ext cx="1245908" cy="267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19016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used in algebraic expressions</a:t>
            </a:r>
            <a:endParaRPr lang="en-CA" dirty="0"/>
          </a:p>
        </p:txBody>
      </p:sp>
      <p:sp>
        <p:nvSpPr>
          <p:cNvPr id="3" name="Content Placeholder 2"/>
          <p:cNvSpPr>
            <a:spLocks noGrp="1"/>
          </p:cNvSpPr>
          <p:nvPr>
            <p:ph idx="1"/>
          </p:nvPr>
        </p:nvSpPr>
        <p:spPr>
          <a:xfrm>
            <a:off x="457200" y="1600200"/>
            <a:ext cx="8470900" cy="4525963"/>
          </a:xfrm>
        </p:spPr>
        <p:txBody>
          <a:bodyPr/>
          <a:lstStyle/>
          <a:p>
            <a:r>
              <a:rPr lang="en-US" dirty="0" smtClean="0"/>
              <a:t>Here we see a function call inside an argument to a function call:</a:t>
            </a:r>
          </a:p>
          <a:p>
            <a:pPr marL="800100" lvl="2" indent="0">
              <a:buNone/>
            </a:pPr>
            <a:r>
              <a:rPr lang="en-US" sz="1700" dirty="0" smtClean="0">
                <a:latin typeface="Consolas" panose="020B0609020204030204" pitchFamily="49" charset="0"/>
              </a:rPr>
              <a:t>#include &lt;</a:t>
            </a:r>
            <a:r>
              <a:rPr lang="en-US" sz="1700" dirty="0" err="1" smtClean="0">
                <a:latin typeface="Consolas" panose="020B0609020204030204" pitchFamily="49" charset="0"/>
              </a:rPr>
              <a:t>iostream</a:t>
            </a:r>
            <a:r>
              <a:rPr lang="en-US" sz="1700" dirty="0" smtClean="0">
                <a:latin typeface="Consolas" panose="020B0609020204030204" pitchFamily="49" charset="0"/>
              </a:rPr>
              <a:t>&gt;</a:t>
            </a:r>
          </a:p>
          <a:p>
            <a:pPr marL="800100" lvl="2" indent="0">
              <a:buNone/>
            </a:pPr>
            <a:endParaRPr lang="en-US" sz="1700" dirty="0">
              <a:latin typeface="Consolas" panose="020B0609020204030204" pitchFamily="49" charset="0"/>
            </a:endParaRPr>
          </a:p>
          <a:p>
            <a:pPr marL="800100" lvl="2" indent="0">
              <a:buNone/>
            </a:pPr>
            <a:r>
              <a:rPr lang="en-US" sz="1700" dirty="0" smtClean="0">
                <a:latin typeface="Consolas" panose="020B0609020204030204" pitchFamily="49" charset="0"/>
              </a:rPr>
              <a:t>// Function declarations</a:t>
            </a:r>
          </a:p>
          <a:p>
            <a:pPr marL="800100" lvl="2" indent="0">
              <a:buNone/>
            </a:pPr>
            <a:r>
              <a:rPr lang="en-US" sz="1700" dirty="0" smtClean="0">
                <a:latin typeface="Consolas" panose="020B0609020204030204" pitchFamily="49" charset="0"/>
              </a:rPr>
              <a:t>double </a:t>
            </a:r>
            <a:r>
              <a:rPr lang="en-US" sz="1700" dirty="0" err="1" smtClean="0">
                <a:latin typeface="Consolas" panose="020B0609020204030204" pitchFamily="49" charset="0"/>
              </a:rPr>
              <a:t>my_abs</a:t>
            </a:r>
            <a:r>
              <a:rPr lang="en-US" sz="1700" dirty="0" smtClean="0">
                <a:latin typeface="Consolas" panose="020B0609020204030204" pitchFamily="49" charset="0"/>
              </a:rPr>
              <a:t>( double x );</a:t>
            </a:r>
          </a:p>
          <a:p>
            <a:pPr marL="800100" lvl="2" indent="0">
              <a:buNone/>
            </a:pPr>
            <a:r>
              <a:rPr lang="en-US" sz="1700" dirty="0" err="1" smtClean="0">
                <a:latin typeface="Consolas" panose="020B0609020204030204" pitchFamily="49" charset="0"/>
              </a:rPr>
              <a:t>int</a:t>
            </a:r>
            <a:r>
              <a:rPr lang="en-US" sz="1700" dirty="0" smtClean="0">
                <a:latin typeface="Consolas" panose="020B0609020204030204" pitchFamily="49" charset="0"/>
              </a:rPr>
              <a:t> main();</a:t>
            </a:r>
          </a:p>
          <a:p>
            <a:pPr marL="800100" lvl="2" indent="0">
              <a:buNone/>
            </a:pPr>
            <a:endParaRPr lang="en-US" sz="1700" dirty="0">
              <a:latin typeface="Consolas" panose="020B0609020204030204" pitchFamily="49" charset="0"/>
            </a:endParaRPr>
          </a:p>
          <a:p>
            <a:pPr marL="800100" lvl="2" indent="0">
              <a:buNone/>
            </a:pPr>
            <a:r>
              <a:rPr lang="en-US" sz="1700" dirty="0" smtClean="0">
                <a:latin typeface="Consolas" panose="020B0609020204030204" pitchFamily="49" charset="0"/>
              </a:rPr>
              <a:t>// Function definitions</a:t>
            </a:r>
          </a:p>
          <a:p>
            <a:pPr marL="800100" lvl="2" indent="0">
              <a:buNone/>
            </a:pPr>
            <a:r>
              <a:rPr lang="en-US" sz="1700" dirty="0" err="1" smtClean="0">
                <a:latin typeface="Consolas" panose="020B0609020204030204" pitchFamily="49" charset="0"/>
              </a:rPr>
              <a:t>int</a:t>
            </a:r>
            <a:r>
              <a:rPr lang="en-US" sz="1700" dirty="0" smtClean="0">
                <a:latin typeface="Consolas" panose="020B0609020204030204" pitchFamily="49" charset="0"/>
              </a:rPr>
              <a:t> main() {</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double z{};</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cout</a:t>
            </a:r>
            <a:r>
              <a:rPr lang="en-US" sz="1700" dirty="0" smtClean="0">
                <a:latin typeface="Consolas" panose="020B0609020204030204" pitchFamily="49" charset="0"/>
              </a:rPr>
              <a:t> &lt;&lt; "Enter a real number: ";</a:t>
            </a:r>
          </a:p>
          <a:p>
            <a:pPr marL="800100" lvl="2" indent="0">
              <a:buNone/>
            </a:pP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cin</a:t>
            </a:r>
            <a:r>
              <a:rPr lang="en-US" sz="1700" dirty="0" smtClean="0">
                <a:latin typeface="Consolas" panose="020B0609020204030204" pitchFamily="49" charset="0"/>
              </a:rPr>
              <a:t> &gt;&gt; z;</a:t>
            </a:r>
          </a:p>
          <a:p>
            <a:pPr marL="800100" lvl="2" indent="0">
              <a:buNone/>
            </a:pPr>
            <a:endParaRPr lang="en-US" sz="1700" dirty="0">
              <a:latin typeface="Consolas" panose="020B0609020204030204" pitchFamily="49" charset="0"/>
            </a:endParaRPr>
          </a:p>
          <a:p>
            <a:pPr marL="800100" lvl="2" indent="0">
              <a:buNone/>
            </a:pP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cout</a:t>
            </a:r>
            <a:r>
              <a:rPr lang="en-US" sz="1700" dirty="0" smtClean="0">
                <a:latin typeface="Consolas" panose="020B0609020204030204" pitchFamily="49" charset="0"/>
              </a:rPr>
              <a:t> &lt;&lt; </a:t>
            </a:r>
            <a:r>
              <a:rPr lang="en-US" sz="1700" dirty="0" err="1" smtClean="0">
                <a:latin typeface="Consolas" panose="020B0609020204030204" pitchFamily="49" charset="0"/>
              </a:rPr>
              <a:t>my_abs</a:t>
            </a:r>
            <a:r>
              <a:rPr lang="en-US" sz="1700" dirty="0" smtClean="0">
                <a:latin typeface="Consolas" panose="020B0609020204030204" pitchFamily="49" charset="0"/>
              </a:rPr>
              <a:t>( </a:t>
            </a:r>
            <a:r>
              <a:rPr lang="en-US" sz="1700" dirty="0" err="1" smtClean="0">
                <a:latin typeface="Consolas" panose="020B0609020204030204" pitchFamily="49" charset="0"/>
              </a:rPr>
              <a:t>my_abs</a:t>
            </a:r>
            <a:r>
              <a:rPr lang="en-US" sz="1700" dirty="0" smtClean="0">
                <a:latin typeface="Consolas" panose="020B0609020204030204" pitchFamily="49" charset="0"/>
              </a:rPr>
              <a:t>( z ) - 1.0 ) &lt;&lt;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endl</a:t>
            </a:r>
            <a:r>
              <a:rPr lang="en-US" sz="1700" dirty="0" smtClean="0">
                <a:latin typeface="Consolas" panose="020B0609020204030204" pitchFamily="49" charset="0"/>
              </a:rPr>
              <a:t>;</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return 0;</a:t>
            </a:r>
          </a:p>
          <a:p>
            <a:pPr marL="800100" lvl="2" indent="0">
              <a:buNone/>
            </a:pPr>
            <a:r>
              <a:rPr lang="en-US" sz="1700" dirty="0" smtClean="0">
                <a:latin typeface="Consolas" panose="020B0609020204030204" pitchFamily="49" charset="0"/>
              </a:rPr>
              <a:t>}</a:t>
            </a:r>
            <a:endParaRPr lang="en-US" sz="1700" dirty="0"/>
          </a:p>
        </p:txBody>
      </p:sp>
    </p:spTree>
    <p:custDataLst>
      <p:tags r:id="rId1"/>
    </p:custDataLst>
    <p:extLst>
      <p:ext uri="{BB962C8B-B14F-4D97-AF65-F5344CB8AC3E}">
        <p14:creationId xmlns:p14="http://schemas.microsoft.com/office/powerpoint/2010/main" val="77680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Functions used in algebraic expressions</a:t>
            </a:r>
          </a:p>
        </p:txBody>
      </p:sp>
      <p:sp>
        <p:nvSpPr>
          <p:cNvPr id="3" name="Content Placeholder 2"/>
          <p:cNvSpPr>
            <a:spLocks noGrp="1"/>
          </p:cNvSpPr>
          <p:nvPr>
            <p:ph idx="1"/>
          </p:nvPr>
        </p:nvSpPr>
        <p:spPr>
          <a:xfrm>
            <a:off x="457200" y="1600200"/>
            <a:ext cx="8686800" cy="4525963"/>
          </a:xfrm>
        </p:spPr>
        <p:txBody>
          <a:bodyPr/>
          <a:lstStyle/>
          <a:p>
            <a:r>
              <a:rPr lang="en-US" dirty="0" smtClean="0"/>
              <a:t>We could use the absolute value function inside another function:</a:t>
            </a:r>
          </a:p>
          <a:p>
            <a:pPr marL="800100" lvl="2" indent="0">
              <a:buNone/>
            </a:pPr>
            <a:r>
              <a:rPr lang="en-US" sz="1700" dirty="0" smtClean="0">
                <a:latin typeface="Consolas" panose="020B0609020204030204" pitchFamily="49" charset="0"/>
              </a:rPr>
              <a:t>// Function declarations</a:t>
            </a:r>
          </a:p>
          <a:p>
            <a:pPr marL="800100" lvl="2" indent="0">
              <a:buNone/>
            </a:pPr>
            <a:r>
              <a:rPr lang="en-US" sz="1700" dirty="0" smtClean="0">
                <a:latin typeface="Consolas" panose="020B0609020204030204" pitchFamily="49" charset="0"/>
              </a:rPr>
              <a:t>double </a:t>
            </a:r>
            <a:r>
              <a:rPr lang="en-US" sz="1700" dirty="0" err="1" smtClean="0">
                <a:latin typeface="Consolas" panose="020B0609020204030204" pitchFamily="49" charset="0"/>
              </a:rPr>
              <a:t>my_abs</a:t>
            </a:r>
            <a:r>
              <a:rPr lang="en-US" sz="1700" dirty="0" smtClean="0">
                <a:latin typeface="Consolas" panose="020B0609020204030204" pitchFamily="49" charset="0"/>
              </a:rPr>
              <a:t>( double x );</a:t>
            </a:r>
          </a:p>
          <a:p>
            <a:pPr marL="800100" lvl="2" indent="0">
              <a:buNone/>
            </a:pPr>
            <a:r>
              <a:rPr lang="en-US" sz="1700" dirty="0" smtClean="0">
                <a:latin typeface="Consolas" panose="020B0609020204030204" pitchFamily="49" charset="0"/>
              </a:rPr>
              <a:t>double W( double x );</a:t>
            </a:r>
          </a:p>
          <a:p>
            <a:pPr marL="800100" lvl="2" indent="0">
              <a:buNone/>
            </a:pPr>
            <a:r>
              <a:rPr lang="en-US" sz="1700" dirty="0" err="1" smtClean="0">
                <a:latin typeface="Consolas" panose="020B0609020204030204" pitchFamily="49" charset="0"/>
              </a:rPr>
              <a:t>int</a:t>
            </a:r>
            <a:r>
              <a:rPr lang="en-US" sz="1700" dirty="0" smtClean="0">
                <a:latin typeface="Consolas" panose="020B0609020204030204" pitchFamily="49" charset="0"/>
              </a:rPr>
              <a:t> main();</a:t>
            </a:r>
          </a:p>
          <a:p>
            <a:pPr marL="800100" lvl="2" indent="0">
              <a:buNone/>
            </a:pPr>
            <a:endParaRPr lang="en-US" sz="1700" dirty="0">
              <a:latin typeface="Consolas" panose="020B0609020204030204" pitchFamily="49" charset="0"/>
            </a:endParaRPr>
          </a:p>
          <a:p>
            <a:pPr marL="800100" lvl="2" indent="0">
              <a:buNone/>
            </a:pPr>
            <a:r>
              <a:rPr lang="en-US" sz="1700" dirty="0" smtClean="0">
                <a:latin typeface="Consolas" panose="020B0609020204030204" pitchFamily="49" charset="0"/>
              </a:rPr>
              <a:t>// Function definitions</a:t>
            </a:r>
          </a:p>
          <a:p>
            <a:pPr marL="800100" lvl="2" indent="0">
              <a:buNone/>
            </a:pPr>
            <a:r>
              <a:rPr lang="en-US" sz="1700" dirty="0" smtClean="0">
                <a:latin typeface="Consolas" panose="020B0609020204030204" pitchFamily="49" charset="0"/>
              </a:rPr>
              <a:t>double W( double x ) {</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return </a:t>
            </a:r>
            <a:r>
              <a:rPr lang="en-US" sz="1700" dirty="0" err="1" smtClean="0">
                <a:latin typeface="Consolas" panose="020B0609020204030204" pitchFamily="49" charset="0"/>
              </a:rPr>
              <a:t>my_abs</a:t>
            </a:r>
            <a:r>
              <a:rPr lang="en-US" sz="1700" dirty="0" smtClean="0">
                <a:latin typeface="Consolas" panose="020B0609020204030204" pitchFamily="49" charset="0"/>
              </a:rPr>
              <a:t>( </a:t>
            </a:r>
            <a:r>
              <a:rPr lang="en-US" sz="1700" dirty="0" err="1" smtClean="0">
                <a:latin typeface="Consolas" panose="020B0609020204030204" pitchFamily="49" charset="0"/>
              </a:rPr>
              <a:t>my_abs</a:t>
            </a:r>
            <a:r>
              <a:rPr lang="en-US" sz="1700" dirty="0" smtClean="0">
                <a:latin typeface="Consolas" panose="020B0609020204030204" pitchFamily="49" charset="0"/>
              </a:rPr>
              <a:t>( 3.0*x ) - 3.0 );</a:t>
            </a:r>
          </a:p>
          <a:p>
            <a:pPr marL="800100" lvl="2" indent="0">
              <a:buNone/>
            </a:pPr>
            <a:r>
              <a:rPr lang="en-US" sz="1700" dirty="0" smtClean="0">
                <a:latin typeface="Consolas" panose="020B0609020204030204" pitchFamily="49" charset="0"/>
              </a:rPr>
              <a:t>}</a:t>
            </a:r>
          </a:p>
          <a:p>
            <a:pPr marL="800100" lvl="2" indent="0">
              <a:buNone/>
            </a:pPr>
            <a:endParaRPr lang="en-US" sz="1700" dirty="0">
              <a:latin typeface="Consolas" panose="020B0609020204030204" pitchFamily="49"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01442198"/>
              </p:ext>
            </p:extLst>
          </p:nvPr>
        </p:nvGraphicFramePr>
        <p:xfrm>
          <a:off x="5348288" y="2852738"/>
          <a:ext cx="935037" cy="506412"/>
        </p:xfrm>
        <a:graphic>
          <a:graphicData uri="http://schemas.openxmlformats.org/presentationml/2006/ole">
            <mc:AlternateContent xmlns:mc="http://schemas.openxmlformats.org/markup-compatibility/2006">
              <mc:Choice xmlns:v="urn:schemas-microsoft-com:vml" Requires="v">
                <p:oleObj spid="_x0000_s4108" name="Equation" r:id="rId4" imgW="469800" imgH="253800" progId="Equation.DSMT4">
                  <p:embed/>
                </p:oleObj>
              </mc:Choice>
              <mc:Fallback>
                <p:oleObj name="Equation" r:id="rId4" imgW="469800" imgH="253800" progId="Equation.DSMT4">
                  <p:embed/>
                  <p:pic>
                    <p:nvPicPr>
                      <p:cNvPr id="0" name="Object 3"/>
                      <p:cNvPicPr>
                        <a:picLocks noChangeAspect="1" noChangeArrowheads="1"/>
                      </p:cNvPicPr>
                      <p:nvPr/>
                    </p:nvPicPr>
                    <p:blipFill>
                      <a:blip r:embed="rId5"/>
                      <a:srcRect/>
                      <a:stretch>
                        <a:fillRect/>
                      </a:stretch>
                    </p:blipFill>
                    <p:spPr bwMode="auto">
                      <a:xfrm>
                        <a:off x="5348288" y="2852738"/>
                        <a:ext cx="9350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418603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US" dirty="0" smtClean="0"/>
              <a:t>Describe the idea of reusing code</a:t>
            </a:r>
          </a:p>
          <a:p>
            <a:pPr lvl="2"/>
            <a:r>
              <a:rPr lang="en-US" dirty="0" smtClean="0"/>
              <a:t>Specifically, the issues with cutting and pasting code</a:t>
            </a:r>
          </a:p>
          <a:p>
            <a:pPr lvl="1"/>
            <a:r>
              <a:rPr lang="en-US" dirty="0" smtClean="0"/>
              <a:t>Describe functions in C++</a:t>
            </a:r>
          </a:p>
          <a:p>
            <a:pPr lvl="1"/>
            <a:r>
              <a:rPr lang="en-US" dirty="0" smtClean="0"/>
              <a:t>Look at how parameters can be used in the function body</a:t>
            </a:r>
          </a:p>
          <a:p>
            <a:pPr lvl="1"/>
            <a:r>
              <a:rPr lang="en-US" dirty="0" smtClean="0"/>
              <a:t>We will look at implementing</a:t>
            </a:r>
          </a:p>
          <a:p>
            <a:pPr lvl="2"/>
            <a:r>
              <a:rPr lang="en-US" dirty="0" smtClean="0"/>
              <a:t>A simple sine function</a:t>
            </a:r>
          </a:p>
          <a:p>
            <a:pPr lvl="2"/>
            <a:r>
              <a:rPr lang="en-US" dirty="0" smtClean="0"/>
              <a:t>An absolute value function</a:t>
            </a:r>
          </a:p>
          <a:p>
            <a:pPr lvl="2"/>
            <a:r>
              <a:rPr lang="en-US" dirty="0"/>
              <a:t>The maximum of two parameters</a:t>
            </a:r>
          </a:p>
          <a:p>
            <a:pPr lvl="2"/>
            <a:r>
              <a:rPr lang="en-US" dirty="0" smtClean="0"/>
              <a:t>A function that evaluates a cubic polynomial at a point</a:t>
            </a:r>
          </a:p>
          <a:p>
            <a:pPr lvl="2"/>
            <a:r>
              <a:rPr lang="en-US" dirty="0" smtClean="0"/>
              <a:t>The maximum of three parameters</a:t>
            </a:r>
          </a:p>
          <a:p>
            <a:pPr lvl="1"/>
            <a:r>
              <a:rPr lang="en-US" dirty="0" smtClean="0"/>
              <a:t>Look at how to use a function call within a function</a:t>
            </a:r>
          </a:p>
          <a:p>
            <a:pPr lvl="1"/>
            <a:r>
              <a:rPr lang="en-US" dirty="0" smtClean="0"/>
              <a:t>See numerous examples</a:t>
            </a:r>
            <a:endParaRPr lang="en-CA" dirty="0" smtClean="0"/>
          </a:p>
          <a:p>
            <a:pPr marL="457200" lvl="1" indent="0">
              <a:buNone/>
            </a:pPr>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8" t="52040" r="72955" b="2307"/>
          <a:stretch/>
        </p:blipFill>
        <p:spPr bwMode="auto">
          <a:xfrm>
            <a:off x="5616149" y="1399835"/>
            <a:ext cx="3564363" cy="266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a:t>Functions used in algebraic expressions</a:t>
            </a:r>
          </a:p>
        </p:txBody>
      </p:sp>
      <p:sp>
        <p:nvSpPr>
          <p:cNvPr id="3" name="Content Placeholder 2"/>
          <p:cNvSpPr>
            <a:spLocks noGrp="1"/>
          </p:cNvSpPr>
          <p:nvPr>
            <p:ph idx="1"/>
          </p:nvPr>
        </p:nvSpPr>
        <p:spPr>
          <a:xfrm>
            <a:off x="457200" y="1600200"/>
            <a:ext cx="8686800" cy="4525963"/>
          </a:xfrm>
        </p:spPr>
        <p:txBody>
          <a:bodyPr/>
          <a:lstStyle/>
          <a:p>
            <a:r>
              <a:rPr lang="en-US" dirty="0" smtClean="0"/>
              <a:t>Here we use the function </a:t>
            </a:r>
            <a:r>
              <a:rPr lang="en-US" dirty="0" smtClean="0">
                <a:latin typeface="Consolas" panose="020B0609020204030204" pitchFamily="49" charset="0"/>
              </a:rPr>
              <a:t>W</a:t>
            </a:r>
            <a:r>
              <a:rPr lang="en-US" dirty="0" smtClean="0"/>
              <a:t> in a program:</a:t>
            </a:r>
          </a:p>
          <a:p>
            <a:pPr marL="800100" lvl="2" indent="0">
              <a:buNone/>
            </a:pPr>
            <a:r>
              <a:rPr lang="en-US" sz="1600" dirty="0" smtClean="0">
                <a:latin typeface="Consolas" panose="020B0609020204030204" pitchFamily="49" charset="0"/>
              </a:rPr>
              <a:t>#include &lt;</a:t>
            </a:r>
            <a:r>
              <a:rPr lang="en-US" sz="1600" dirty="0" err="1" smtClean="0">
                <a:latin typeface="Consolas" panose="020B0609020204030204" pitchFamily="49" charset="0"/>
              </a:rPr>
              <a:t>iostream</a:t>
            </a:r>
            <a:r>
              <a:rPr lang="en-US" sz="1600" dirty="0" smtClean="0">
                <a:latin typeface="Consolas" panose="020B0609020204030204" pitchFamily="49" charset="0"/>
              </a:rPr>
              <a:t>&gt;</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Function declarations</a:t>
            </a:r>
          </a:p>
          <a:p>
            <a:pPr marL="800100" lvl="2" indent="0">
              <a:buNone/>
            </a:pPr>
            <a:r>
              <a:rPr lang="en-US" sz="1600" dirty="0" smtClean="0">
                <a:latin typeface="Consolas" panose="020B0609020204030204" pitchFamily="49" charset="0"/>
              </a:rPr>
              <a:t>double abs( double x );</a:t>
            </a:r>
          </a:p>
          <a:p>
            <a:pPr marL="800100" lvl="2" indent="0">
              <a:buNone/>
            </a:pPr>
            <a:r>
              <a:rPr lang="en-US" sz="1600" dirty="0" smtClean="0">
                <a:latin typeface="Consolas" panose="020B0609020204030204" pitchFamily="49" charset="0"/>
              </a:rPr>
              <a:t>double W( double x );</a:t>
            </a: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Function definitions</a:t>
            </a:r>
          </a:p>
          <a:p>
            <a:pPr marL="8001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for ( </a:t>
            </a:r>
            <a:r>
              <a:rPr lang="en-US" sz="1600" dirty="0" err="1" smtClean="0">
                <a:latin typeface="Consolas" panose="020B0609020204030204" pitchFamily="49" charset="0"/>
              </a:rPr>
              <a:t>int</a:t>
            </a:r>
            <a:r>
              <a:rPr lang="en-US" sz="1600" dirty="0" smtClean="0">
                <a:latin typeface="Consolas" panose="020B0609020204030204" pitchFamily="49" charset="0"/>
              </a:rPr>
              <a:t> k{-20}; k &lt;= 20; ++k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0.1*k &lt;&lt; ", " &lt;&lt; W( 0.1*k ) &lt;&lt;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p>
          <a:p>
            <a:pPr marL="800100" lvl="2" indent="0">
              <a:buNone/>
            </a:pP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Include function definitions for </a:t>
            </a:r>
            <a:r>
              <a:rPr lang="en-US" sz="1600" dirty="0" err="1" smtClean="0">
                <a:latin typeface="Consolas" panose="020B0609020204030204" pitchFamily="49" charset="0"/>
              </a:rPr>
              <a:t>my_abs</a:t>
            </a:r>
            <a:r>
              <a:rPr lang="en-US" sz="1600" dirty="0" smtClean="0">
                <a:latin typeface="Consolas" panose="020B0609020204030204" pitchFamily="49" charset="0"/>
              </a:rPr>
              <a:t> and W</a:t>
            </a:r>
          </a:p>
          <a:p>
            <a:pPr marL="800100" lvl="2" indent="0">
              <a:buNone/>
            </a:pPr>
            <a:endParaRPr lang="en-US" sz="1700" dirty="0">
              <a:latin typeface="Consolas" panose="020B0609020204030204" pitchFamily="49" charset="0"/>
            </a:endParaRPr>
          </a:p>
        </p:txBody>
      </p:sp>
      <p:pic>
        <p:nvPicPr>
          <p:cNvPr id="5122" name="Picture 2" descr="C:\Users\Douglas\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525" y="2194545"/>
            <a:ext cx="2420879" cy="19545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068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maximum of three parameters</a:t>
            </a:r>
            <a:endParaRPr lang="en-CA" dirty="0"/>
          </a:p>
        </p:txBody>
      </p:sp>
      <p:sp>
        <p:nvSpPr>
          <p:cNvPr id="3" name="Content Placeholder 2"/>
          <p:cNvSpPr>
            <a:spLocks noGrp="1"/>
          </p:cNvSpPr>
          <p:nvPr>
            <p:ph idx="1"/>
          </p:nvPr>
        </p:nvSpPr>
        <p:spPr/>
        <p:txBody>
          <a:bodyPr>
            <a:noAutofit/>
          </a:bodyPr>
          <a:lstStyle/>
          <a:p>
            <a:pPr marL="285750"/>
            <a:r>
              <a:rPr lang="en-US" dirty="0" smtClean="0"/>
              <a:t>As the requirements for the function become more complex,</a:t>
            </a:r>
          </a:p>
          <a:p>
            <a:pPr marL="0" indent="0">
              <a:buNone/>
            </a:pPr>
            <a:r>
              <a:rPr lang="en-US" dirty="0"/>
              <a:t>	</a:t>
            </a:r>
            <a:r>
              <a:rPr lang="en-US" dirty="0" smtClean="0"/>
              <a:t>so do the implementations</a:t>
            </a:r>
          </a:p>
          <a:p>
            <a:pPr marL="800100" lvl="2" indent="0">
              <a:buNone/>
            </a:pPr>
            <a:r>
              <a:rPr lang="en-US" sz="1600" dirty="0" smtClean="0">
                <a:latin typeface="Consolas" panose="020B0609020204030204" pitchFamily="49" charset="0"/>
              </a:rPr>
              <a:t>// Function declaration</a:t>
            </a:r>
          </a:p>
          <a:p>
            <a:pPr marL="800100" lvl="2" indent="0">
              <a:buNone/>
            </a:pPr>
            <a:r>
              <a:rPr lang="en-US" sz="1600" dirty="0" smtClean="0">
                <a:latin typeface="Consolas" panose="020B0609020204030204" pitchFamily="49" charset="0"/>
              </a:rPr>
              <a:t>double max( double x, double y, double z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Function definition</a:t>
            </a:r>
          </a:p>
          <a:p>
            <a:pPr marL="800100" lvl="2" indent="0">
              <a:buNone/>
            </a:pPr>
            <a:r>
              <a:rPr lang="en-US" sz="1600" dirty="0">
                <a:latin typeface="Consolas" panose="020B0609020204030204" pitchFamily="49" charset="0"/>
              </a:rPr>
              <a:t>double max( double x, double </a:t>
            </a:r>
            <a:r>
              <a:rPr lang="en-US" sz="1600" dirty="0" smtClean="0">
                <a:latin typeface="Consolas" panose="020B0609020204030204" pitchFamily="49" charset="0"/>
              </a:rPr>
              <a:t>y, double z ) {</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if ( (x &gt;= y) &amp;&amp; (x &gt;= z)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return x;</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else if ( y &gt;= z )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return y;</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 else {</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return z;</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a:t>
            </a:r>
          </a:p>
          <a:p>
            <a:pPr marL="800100" lvl="2" indent="0">
              <a:buNone/>
            </a:pPr>
            <a:r>
              <a:rPr lang="en-US" sz="1600" dirty="0" smtClean="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403536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maximum of three parameters</a:t>
            </a:r>
          </a:p>
        </p:txBody>
      </p:sp>
      <p:sp>
        <p:nvSpPr>
          <p:cNvPr id="3" name="Content Placeholder 2"/>
          <p:cNvSpPr>
            <a:spLocks noGrp="1"/>
          </p:cNvSpPr>
          <p:nvPr>
            <p:ph idx="1"/>
          </p:nvPr>
        </p:nvSpPr>
        <p:spPr/>
        <p:txBody>
          <a:bodyPr>
            <a:noAutofit/>
          </a:bodyPr>
          <a:lstStyle/>
          <a:p>
            <a:pPr marL="285750"/>
            <a:r>
              <a:rPr lang="en-US" dirty="0" smtClean="0"/>
              <a:t>Although, at times, perhaps,</a:t>
            </a:r>
          </a:p>
          <a:p>
            <a:pPr marL="0" indent="0">
              <a:buNone/>
            </a:pPr>
            <a:r>
              <a:rPr lang="en-US" dirty="0"/>
              <a:t>	</a:t>
            </a:r>
            <a:r>
              <a:rPr lang="en-US" dirty="0" smtClean="0"/>
              <a:t>other functions can be used to simplify the implementation</a:t>
            </a:r>
          </a:p>
          <a:p>
            <a:pPr marL="800100" lvl="2" indent="0">
              <a:buNone/>
            </a:pPr>
            <a:r>
              <a:rPr lang="en-US" sz="1600" dirty="0" smtClean="0">
                <a:latin typeface="Consolas" panose="020B0609020204030204" pitchFamily="49" charset="0"/>
              </a:rPr>
              <a:t>// Function declaration</a:t>
            </a:r>
          </a:p>
          <a:p>
            <a:pPr marL="800100" lvl="2" indent="0">
              <a:buNone/>
            </a:pPr>
            <a:r>
              <a:rPr lang="en-US" sz="1600" dirty="0" smtClean="0">
                <a:latin typeface="Consolas" panose="020B0609020204030204" pitchFamily="49" charset="0"/>
              </a:rPr>
              <a:t>double max( double x, double y, double z );</a:t>
            </a:r>
          </a:p>
          <a:p>
            <a:pPr marL="800100" lvl="2" indent="0">
              <a:buNone/>
            </a:pP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Function definition</a:t>
            </a:r>
          </a:p>
          <a:p>
            <a:pPr marL="800100" lvl="2" indent="0">
              <a:buNone/>
            </a:pPr>
            <a:r>
              <a:rPr lang="en-US" sz="1600" dirty="0">
                <a:latin typeface="Consolas" panose="020B0609020204030204" pitchFamily="49" charset="0"/>
              </a:rPr>
              <a:t>double max( double x, double </a:t>
            </a:r>
            <a:r>
              <a:rPr lang="en-US" sz="1600" dirty="0" smtClean="0">
                <a:latin typeface="Consolas" panose="020B0609020204030204" pitchFamily="49" charset="0"/>
              </a:rPr>
              <a:t>y, double z ) {</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return max( max( x, y ), z );</a:t>
            </a:r>
          </a:p>
          <a:p>
            <a:pPr marL="800100" lvl="2" indent="0">
              <a:buNone/>
            </a:pPr>
            <a:r>
              <a:rPr lang="en-US" sz="1600" dirty="0" smtClean="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122887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factorial function</a:t>
            </a:r>
            <a:endParaRPr lang="en-CA" dirty="0"/>
          </a:p>
        </p:txBody>
      </p:sp>
      <p:sp>
        <p:nvSpPr>
          <p:cNvPr id="3" name="Content Placeholder 2"/>
          <p:cNvSpPr>
            <a:spLocks noGrp="1"/>
          </p:cNvSpPr>
          <p:nvPr>
            <p:ph idx="1"/>
          </p:nvPr>
        </p:nvSpPr>
        <p:spPr/>
        <p:txBody>
          <a:bodyPr/>
          <a:lstStyle/>
          <a:p>
            <a:r>
              <a:rPr lang="en-US" dirty="0" smtClean="0"/>
              <a:t>Anything you have authored in </a:t>
            </a:r>
            <a:r>
              <a:rPr lang="en-US" dirty="0" smtClean="0">
                <a:latin typeface="Consolas" panose="020B0609020204030204" pitchFamily="49" charset="0"/>
              </a:rPr>
              <a:t>main()</a:t>
            </a:r>
            <a:r>
              <a:rPr lang="en-US" dirty="0" smtClean="0"/>
              <a:t> can also be part of a function</a:t>
            </a:r>
          </a:p>
          <a:p>
            <a:pPr lvl="1"/>
            <a:r>
              <a:rPr lang="en-US" dirty="0" smtClean="0"/>
              <a:t>Consider this implementation of the factorial</a:t>
            </a:r>
          </a:p>
          <a:p>
            <a:pPr marL="857250" lvl="2" indent="0">
              <a:buNone/>
            </a:pPr>
            <a:r>
              <a:rPr lang="en-US" dirty="0" smtClean="0">
                <a:latin typeface="Consolas" panose="020B0609020204030204" pitchFamily="49" charset="0"/>
              </a:rPr>
              <a:t>// Function declaration</a:t>
            </a:r>
          </a:p>
          <a:p>
            <a:pPr marL="857250" lvl="2" indent="0">
              <a:buNone/>
            </a:pPr>
            <a:r>
              <a:rPr lang="en-US" dirty="0" err="1" smtClean="0">
                <a:latin typeface="Consolas" panose="020B0609020204030204" pitchFamily="49" charset="0"/>
              </a:rPr>
              <a:t>int</a:t>
            </a:r>
            <a:r>
              <a:rPr lang="en-US" dirty="0" smtClean="0">
                <a:latin typeface="Consolas" panose="020B0609020204030204" pitchFamily="49" charset="0"/>
              </a:rPr>
              <a:t> factorial( </a:t>
            </a:r>
            <a:r>
              <a:rPr lang="en-US" dirty="0" err="1" smtClean="0">
                <a:latin typeface="Consolas" panose="020B0609020204030204" pitchFamily="49" charset="0"/>
              </a:rPr>
              <a:t>int</a:t>
            </a:r>
            <a:r>
              <a:rPr lang="en-US" dirty="0" smtClean="0">
                <a:latin typeface="Consolas" panose="020B0609020204030204" pitchFamily="49" charset="0"/>
              </a:rPr>
              <a:t> n );</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Function definition</a:t>
            </a:r>
          </a:p>
          <a:p>
            <a:pPr marL="857250" lvl="2" indent="0">
              <a:buNone/>
            </a:pPr>
            <a:r>
              <a:rPr lang="en-US" dirty="0" err="1" smtClean="0">
                <a:latin typeface="Consolas" panose="020B0609020204030204" pitchFamily="49" charset="0"/>
              </a:rPr>
              <a:t>int</a:t>
            </a:r>
            <a:r>
              <a:rPr lang="en-US" dirty="0" smtClean="0">
                <a:latin typeface="Consolas" panose="020B0609020204030204" pitchFamily="49" charset="0"/>
              </a:rPr>
              <a:t> factorial( </a:t>
            </a:r>
            <a:r>
              <a:rPr lang="en-US" dirty="0" err="1" smtClean="0">
                <a:latin typeface="Consolas" panose="020B0609020204030204" pitchFamily="49" charset="0"/>
              </a:rPr>
              <a:t>int</a:t>
            </a:r>
            <a:r>
              <a:rPr lang="en-US" dirty="0" smtClean="0">
                <a:latin typeface="Consolas" panose="020B0609020204030204" pitchFamily="49" charset="0"/>
              </a:rPr>
              <a:t> n )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result{1};</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for ( </a:t>
            </a:r>
            <a:r>
              <a:rPr lang="en-US" dirty="0" err="1" smtClean="0">
                <a:latin typeface="Consolas" panose="020B0609020204030204" pitchFamily="49" charset="0"/>
              </a:rPr>
              <a:t>int</a:t>
            </a:r>
            <a:r>
              <a:rPr lang="en-US" dirty="0" smtClean="0">
                <a:latin typeface="Consolas" panose="020B0609020204030204" pitchFamily="49" charset="0"/>
              </a:rPr>
              <a:t> k{1}; k &lt;= n; ++k ) {</a:t>
            </a:r>
          </a:p>
          <a:p>
            <a:pPr marL="857250" lvl="2" indent="0">
              <a:buNone/>
            </a:pPr>
            <a:r>
              <a:rPr lang="en-US" dirty="0" smtClean="0">
                <a:latin typeface="Consolas" panose="020B0609020204030204" pitchFamily="49" charset="0"/>
              </a:rPr>
              <a:t>        result *= k;</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a:t>
            </a:r>
          </a:p>
          <a:p>
            <a:pPr marL="857250" lvl="2" indent="0">
              <a:buNone/>
            </a:pPr>
            <a:endParaRPr lang="en-US" dirty="0">
              <a:latin typeface="Consolas" panose="020B0609020204030204" pitchFamily="49" charset="0"/>
            </a:endParaRPr>
          </a:p>
          <a:p>
            <a:pPr marL="857250" lvl="2" indent="0">
              <a:buNone/>
            </a:pPr>
            <a:r>
              <a:rPr lang="en-US" dirty="0" smtClean="0">
                <a:latin typeface="Consolas" panose="020B0609020204030204" pitchFamily="49" charset="0"/>
              </a:rPr>
              <a:t>    return result;</a:t>
            </a:r>
          </a:p>
          <a:p>
            <a:pPr marL="857250" lvl="2" indent="0">
              <a:buNone/>
            </a:pPr>
            <a:r>
              <a:rPr lang="en-US" dirty="0">
                <a:latin typeface="Consolas" panose="020B0609020204030204" pitchFamily="49" charset="0"/>
              </a:rPr>
              <a:t>}</a:t>
            </a:r>
            <a:endParaRPr lang="en-CA" dirty="0">
              <a:latin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49454568"/>
              </p:ext>
            </p:extLst>
          </p:nvPr>
        </p:nvGraphicFramePr>
        <p:xfrm>
          <a:off x="5004048" y="2708920"/>
          <a:ext cx="3386137" cy="455612"/>
        </p:xfrm>
        <a:graphic>
          <a:graphicData uri="http://schemas.openxmlformats.org/presentationml/2006/ole">
            <mc:AlternateContent xmlns:mc="http://schemas.openxmlformats.org/markup-compatibility/2006">
              <mc:Choice xmlns:v="urn:schemas-microsoft-com:vml" Requires="v">
                <p:oleObj spid="_x0000_s6158" name="Equation" r:id="rId4" imgW="1701720" imgH="228600" progId="Equation.DSMT4">
                  <p:embed/>
                </p:oleObj>
              </mc:Choice>
              <mc:Fallback>
                <p:oleObj name="Equation" r:id="rId4" imgW="1701720" imgH="228600" progId="Equation.DSMT4">
                  <p:embed/>
                  <p:pic>
                    <p:nvPicPr>
                      <p:cNvPr id="0" name="Object 5"/>
                      <p:cNvPicPr>
                        <a:picLocks noChangeAspect="1" noChangeArrowheads="1"/>
                      </p:cNvPicPr>
                      <p:nvPr/>
                    </p:nvPicPr>
                    <p:blipFill>
                      <a:blip r:embed="rId5"/>
                      <a:srcRect/>
                      <a:stretch>
                        <a:fillRect/>
                      </a:stretch>
                    </p:blipFill>
                    <p:spPr bwMode="auto">
                      <a:xfrm>
                        <a:off x="5004048" y="2708920"/>
                        <a:ext cx="33861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81463966"/>
              </p:ext>
            </p:extLst>
          </p:nvPr>
        </p:nvGraphicFramePr>
        <p:xfrm>
          <a:off x="5292080" y="3213100"/>
          <a:ext cx="3132138" cy="455613"/>
        </p:xfrm>
        <a:graphic>
          <a:graphicData uri="http://schemas.openxmlformats.org/presentationml/2006/ole">
            <mc:AlternateContent xmlns:mc="http://schemas.openxmlformats.org/markup-compatibility/2006">
              <mc:Choice xmlns:v="urn:schemas-microsoft-com:vml" Requires="v">
                <p:oleObj spid="_x0000_s6159" name="Equation" r:id="rId6" imgW="1574640" imgH="228600" progId="Equation.DSMT4">
                  <p:embed/>
                </p:oleObj>
              </mc:Choice>
              <mc:Fallback>
                <p:oleObj name="Equation" r:id="rId6" imgW="1574640" imgH="228600" progId="Equation.DSMT4">
                  <p:embed/>
                  <p:pic>
                    <p:nvPicPr>
                      <p:cNvPr id="0" name=""/>
                      <p:cNvPicPr>
                        <a:picLocks noChangeAspect="1" noChangeArrowheads="1"/>
                      </p:cNvPicPr>
                      <p:nvPr/>
                    </p:nvPicPr>
                    <p:blipFill>
                      <a:blip r:embed="rId7"/>
                      <a:srcRect/>
                      <a:stretch>
                        <a:fillRect/>
                      </a:stretch>
                    </p:blipFill>
                    <p:spPr bwMode="auto">
                      <a:xfrm>
                        <a:off x="5292080" y="3213100"/>
                        <a:ext cx="31321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67439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Variations on the absolute value function</a:t>
            </a:r>
            <a:endParaRPr lang="en-CA" dirty="0"/>
          </a:p>
        </p:txBody>
      </p:sp>
      <p:sp>
        <p:nvSpPr>
          <p:cNvPr id="3" name="Content Placeholder 2"/>
          <p:cNvSpPr>
            <a:spLocks noGrp="1"/>
          </p:cNvSpPr>
          <p:nvPr>
            <p:ph idx="1"/>
          </p:nvPr>
        </p:nvSpPr>
        <p:spPr/>
        <p:txBody>
          <a:bodyPr/>
          <a:lstStyle/>
          <a:p>
            <a:r>
              <a:rPr lang="en-US" dirty="0" smtClean="0"/>
              <a:t>There are many equally valid ways of writing the same function:</a:t>
            </a:r>
            <a:endParaRPr lang="en-US" dirty="0">
              <a:latin typeface="Consolas" panose="020B0609020204030204" pitchFamily="49" charset="0"/>
            </a:endParaRPr>
          </a:p>
          <a:p>
            <a:pPr lvl="3"/>
            <a:endParaRPr lang="en-US" dirty="0"/>
          </a:p>
          <a:p>
            <a:pPr lvl="2"/>
            <a:endParaRPr lang="en-US" dirty="0" smtClean="0"/>
          </a:p>
          <a:p>
            <a:pPr lvl="2"/>
            <a:endParaRPr lang="en-CA" dirty="0" smtClean="0"/>
          </a:p>
        </p:txBody>
      </p:sp>
      <p:sp>
        <p:nvSpPr>
          <p:cNvPr id="4" name="Rectangle 3"/>
          <p:cNvSpPr/>
          <p:nvPr/>
        </p:nvSpPr>
        <p:spPr>
          <a:xfrm>
            <a:off x="323528" y="2132856"/>
            <a:ext cx="2952328" cy="1815882"/>
          </a:xfrm>
          <a:prstGeom prst="rect">
            <a:avLst/>
          </a:prstGeom>
        </p:spPr>
        <p:txBody>
          <a:bodyPr wrap="square">
            <a:spAutoFit/>
          </a:bodyPr>
          <a:lstStyle/>
          <a:p>
            <a:pPr indent="-114300"/>
            <a:r>
              <a:rPr lang="en-US" sz="1600" dirty="0">
                <a:latin typeface="Consolas" panose="020B0609020204030204" pitchFamily="49" charset="0"/>
              </a:rPr>
              <a:t>double abs( double x ) {</a:t>
            </a:r>
          </a:p>
          <a:p>
            <a:pPr indent="-114300"/>
            <a:r>
              <a:rPr lang="en-US" sz="1600" dirty="0">
                <a:latin typeface="Consolas" panose="020B0609020204030204" pitchFamily="49" charset="0"/>
              </a:rPr>
              <a:t>    if ( x &gt;= 0 ) {</a:t>
            </a:r>
          </a:p>
          <a:p>
            <a:pPr indent="-114300"/>
            <a:r>
              <a:rPr lang="en-US" sz="1600" dirty="0">
                <a:latin typeface="Consolas" panose="020B0609020204030204" pitchFamily="49" charset="0"/>
              </a:rPr>
              <a:t>        return x;</a:t>
            </a:r>
          </a:p>
          <a:p>
            <a:pPr indent="-114300"/>
            <a:r>
              <a:rPr lang="en-US" sz="1600" dirty="0">
                <a:latin typeface="Consolas" panose="020B0609020204030204" pitchFamily="49" charset="0"/>
              </a:rPr>
              <a:t>    } else {</a:t>
            </a:r>
          </a:p>
          <a:p>
            <a:pPr indent="-114300"/>
            <a:r>
              <a:rPr lang="en-US" sz="1600" dirty="0">
                <a:latin typeface="Consolas" panose="020B0609020204030204" pitchFamily="49" charset="0"/>
              </a:rPr>
              <a:t>        return -x;</a:t>
            </a:r>
          </a:p>
          <a:p>
            <a:pPr indent="-114300"/>
            <a:r>
              <a:rPr lang="en-US" sz="1600" dirty="0">
                <a:latin typeface="Consolas" panose="020B0609020204030204" pitchFamily="49" charset="0"/>
              </a:rPr>
              <a:t>    }</a:t>
            </a:r>
          </a:p>
          <a:p>
            <a:pPr indent="-114300"/>
            <a:r>
              <a:rPr lang="en-US" sz="1600" dirty="0">
                <a:latin typeface="Consolas" panose="020B0609020204030204" pitchFamily="49" charset="0"/>
              </a:rPr>
              <a:t>}</a:t>
            </a:r>
            <a:endParaRPr lang="en-US" sz="1600" dirty="0"/>
          </a:p>
        </p:txBody>
      </p:sp>
      <p:sp>
        <p:nvSpPr>
          <p:cNvPr id="7" name="Rectangle 6"/>
          <p:cNvSpPr/>
          <p:nvPr/>
        </p:nvSpPr>
        <p:spPr>
          <a:xfrm>
            <a:off x="4898628" y="1988840"/>
            <a:ext cx="3419872" cy="2800767"/>
          </a:xfrm>
          <a:prstGeom prst="rect">
            <a:avLst/>
          </a:prstGeom>
        </p:spPr>
        <p:txBody>
          <a:bodyPr wrap="square">
            <a:spAutoFit/>
          </a:bodyPr>
          <a:lstStyle/>
          <a:p>
            <a:pPr indent="-114300"/>
            <a:r>
              <a:rPr lang="en-US" sz="1600" dirty="0">
                <a:latin typeface="Consolas" panose="020B0609020204030204" pitchFamily="49" charset="0"/>
              </a:rPr>
              <a:t>double abs( double x ) </a:t>
            </a:r>
            <a:r>
              <a:rPr lang="en-US" sz="1600" dirty="0" smtClean="0">
                <a:latin typeface="Consolas" panose="020B0609020204030204" pitchFamily="49" charset="0"/>
              </a:rPr>
              <a:t>{</a:t>
            </a:r>
          </a:p>
          <a:p>
            <a:pPr indent="-114300"/>
            <a:r>
              <a:rPr lang="en-US" sz="1600" dirty="0">
                <a:latin typeface="Consolas" panose="020B0609020204030204" pitchFamily="49" charset="0"/>
              </a:rPr>
              <a:t> </a:t>
            </a:r>
            <a:r>
              <a:rPr lang="en-US" sz="1600" dirty="0" smtClean="0">
                <a:latin typeface="Consolas" panose="020B0609020204030204" pitchFamily="49" charset="0"/>
              </a:rPr>
              <a:t>   double result{};</a:t>
            </a:r>
          </a:p>
          <a:p>
            <a:pPr indent="-114300"/>
            <a:endParaRPr lang="en-US" sz="1600" dirty="0">
              <a:latin typeface="Consolas" panose="020B0609020204030204" pitchFamily="49" charset="0"/>
            </a:endParaRPr>
          </a:p>
          <a:p>
            <a:pPr indent="-114300"/>
            <a:r>
              <a:rPr lang="en-US" sz="1600" dirty="0">
                <a:latin typeface="Consolas" panose="020B0609020204030204" pitchFamily="49" charset="0"/>
              </a:rPr>
              <a:t>    if ( x </a:t>
            </a:r>
            <a:r>
              <a:rPr lang="en-US" sz="1600" dirty="0" smtClean="0">
                <a:latin typeface="Consolas" panose="020B0609020204030204" pitchFamily="49" charset="0"/>
              </a:rPr>
              <a:t>&gt;= </a:t>
            </a:r>
            <a:r>
              <a:rPr lang="en-US" sz="1600" dirty="0">
                <a:latin typeface="Consolas" panose="020B0609020204030204" pitchFamily="49" charset="0"/>
              </a:rPr>
              <a:t>0 ) {</a:t>
            </a:r>
          </a:p>
          <a:p>
            <a:pPr indent="-114300"/>
            <a:r>
              <a:rPr lang="en-US" sz="1600" dirty="0">
                <a:latin typeface="Consolas" panose="020B0609020204030204" pitchFamily="49" charset="0"/>
              </a:rPr>
              <a:t>        </a:t>
            </a:r>
            <a:r>
              <a:rPr lang="en-US" sz="1600" dirty="0" smtClean="0">
                <a:latin typeface="Consolas" panose="020B0609020204030204" pitchFamily="49" charset="0"/>
              </a:rPr>
              <a:t>result = x;</a:t>
            </a:r>
            <a:endParaRPr lang="en-US" sz="1600" dirty="0">
              <a:latin typeface="Consolas" panose="020B0609020204030204" pitchFamily="49" charset="0"/>
            </a:endParaRPr>
          </a:p>
          <a:p>
            <a:pPr indent="-114300"/>
            <a:r>
              <a:rPr lang="en-US" sz="1600" dirty="0">
                <a:latin typeface="Consolas" panose="020B0609020204030204" pitchFamily="49" charset="0"/>
              </a:rPr>
              <a:t>    </a:t>
            </a:r>
            <a:r>
              <a:rPr lang="en-US" sz="1600" dirty="0" smtClean="0">
                <a:latin typeface="Consolas" panose="020B0609020204030204" pitchFamily="49" charset="0"/>
              </a:rPr>
              <a:t>} else {</a:t>
            </a:r>
          </a:p>
          <a:p>
            <a:pPr indent="-114300"/>
            <a:r>
              <a:rPr lang="en-US" sz="1600" dirty="0">
                <a:latin typeface="Consolas" panose="020B0609020204030204" pitchFamily="49" charset="0"/>
              </a:rPr>
              <a:t> </a:t>
            </a:r>
            <a:r>
              <a:rPr lang="en-US" sz="1600" dirty="0" smtClean="0">
                <a:latin typeface="Consolas" panose="020B0609020204030204" pitchFamily="49" charset="0"/>
              </a:rPr>
              <a:t>       result = -x;</a:t>
            </a:r>
          </a:p>
          <a:p>
            <a:pPr indent="-114300"/>
            <a:r>
              <a:rPr lang="en-US" sz="1600" dirty="0">
                <a:latin typeface="Consolas" panose="020B0609020204030204" pitchFamily="49" charset="0"/>
              </a:rPr>
              <a:t> </a:t>
            </a:r>
            <a:r>
              <a:rPr lang="en-US" sz="1600" dirty="0" smtClean="0">
                <a:latin typeface="Consolas" panose="020B0609020204030204" pitchFamily="49" charset="0"/>
              </a:rPr>
              <a:t>   }</a:t>
            </a:r>
            <a:endParaRPr lang="en-US" sz="1600" dirty="0">
              <a:latin typeface="Consolas" panose="020B0609020204030204" pitchFamily="49" charset="0"/>
            </a:endParaRPr>
          </a:p>
          <a:p>
            <a:pPr indent="-114300"/>
            <a:endParaRPr lang="en-US" sz="1600" dirty="0" smtClean="0">
              <a:latin typeface="Consolas" panose="020B0609020204030204" pitchFamily="49" charset="0"/>
            </a:endParaRPr>
          </a:p>
          <a:p>
            <a:pPr indent="-114300"/>
            <a:r>
              <a:rPr lang="en-US" sz="1600" dirty="0" smtClean="0">
                <a:latin typeface="Consolas" panose="020B0609020204030204" pitchFamily="49" charset="0"/>
              </a:rPr>
              <a:t>    return result;</a:t>
            </a:r>
            <a:endParaRPr lang="en-US" sz="1600" dirty="0">
              <a:latin typeface="Consolas" panose="020B0609020204030204" pitchFamily="49" charset="0"/>
            </a:endParaRPr>
          </a:p>
          <a:p>
            <a:pPr indent="-114300"/>
            <a:r>
              <a:rPr lang="en-US" sz="1600" dirty="0" smtClean="0">
                <a:latin typeface="Consolas" panose="020B0609020204030204" pitchFamily="49" charset="0"/>
              </a:rPr>
              <a:t>}</a:t>
            </a:r>
            <a:endParaRPr lang="en-US" sz="1600" dirty="0"/>
          </a:p>
        </p:txBody>
      </p:sp>
      <p:sp>
        <p:nvSpPr>
          <p:cNvPr id="8" name="Rectangle 7"/>
          <p:cNvSpPr/>
          <p:nvPr/>
        </p:nvSpPr>
        <p:spPr>
          <a:xfrm>
            <a:off x="683568" y="4066353"/>
            <a:ext cx="3312368" cy="2308324"/>
          </a:xfrm>
          <a:prstGeom prst="rect">
            <a:avLst/>
          </a:prstGeom>
        </p:spPr>
        <p:txBody>
          <a:bodyPr wrap="square">
            <a:spAutoFit/>
          </a:bodyPr>
          <a:lstStyle/>
          <a:p>
            <a:pPr indent="-114300"/>
            <a:r>
              <a:rPr lang="en-US" sz="1600" dirty="0">
                <a:latin typeface="Consolas" panose="020B0609020204030204" pitchFamily="49" charset="0"/>
              </a:rPr>
              <a:t>double abs( double x ) {</a:t>
            </a:r>
          </a:p>
          <a:p>
            <a:pPr indent="-114300"/>
            <a:r>
              <a:rPr lang="en-US" sz="1600" dirty="0">
                <a:latin typeface="Consolas" panose="020B0609020204030204" pitchFamily="49" charset="0"/>
              </a:rPr>
              <a:t>    </a:t>
            </a:r>
            <a:r>
              <a:rPr lang="en-US" sz="1600" dirty="0" smtClean="0">
                <a:latin typeface="Consolas" panose="020B0609020204030204" pitchFamily="49" charset="0"/>
              </a:rPr>
              <a:t>double result{x};</a:t>
            </a:r>
          </a:p>
          <a:p>
            <a:pPr indent="-114300"/>
            <a:endParaRPr lang="en-US" sz="1600" dirty="0">
              <a:latin typeface="Consolas" panose="020B0609020204030204" pitchFamily="49" charset="0"/>
            </a:endParaRPr>
          </a:p>
          <a:p>
            <a:pPr indent="-114300"/>
            <a:r>
              <a:rPr lang="en-US" sz="1600" dirty="0" smtClean="0">
                <a:latin typeface="Consolas" panose="020B0609020204030204" pitchFamily="49" charset="0"/>
              </a:rPr>
              <a:t>    if ( result &lt; 0 ) {</a:t>
            </a:r>
          </a:p>
          <a:p>
            <a:pPr indent="-114300"/>
            <a:r>
              <a:rPr lang="en-US" sz="1600" dirty="0">
                <a:latin typeface="Consolas" panose="020B0609020204030204" pitchFamily="49" charset="0"/>
              </a:rPr>
              <a:t> </a:t>
            </a:r>
            <a:r>
              <a:rPr lang="en-US" sz="1600" dirty="0" smtClean="0">
                <a:latin typeface="Consolas" panose="020B0609020204030204" pitchFamily="49" charset="0"/>
              </a:rPr>
              <a:t>       result = -result;</a:t>
            </a:r>
          </a:p>
          <a:p>
            <a:pPr indent="-114300"/>
            <a:r>
              <a:rPr lang="en-US" sz="1600" dirty="0">
                <a:latin typeface="Consolas" panose="020B0609020204030204" pitchFamily="49" charset="0"/>
              </a:rPr>
              <a:t> </a:t>
            </a:r>
            <a:r>
              <a:rPr lang="en-US" sz="1600" dirty="0" smtClean="0">
                <a:latin typeface="Consolas" panose="020B0609020204030204" pitchFamily="49" charset="0"/>
              </a:rPr>
              <a:t>   }</a:t>
            </a:r>
            <a:endParaRPr lang="en-US" sz="1600" dirty="0">
              <a:latin typeface="Consolas" panose="020B0609020204030204" pitchFamily="49" charset="0"/>
            </a:endParaRPr>
          </a:p>
          <a:p>
            <a:pPr indent="-114300"/>
            <a:endParaRPr lang="en-US" sz="1600" dirty="0" smtClean="0">
              <a:latin typeface="Consolas" panose="020B0609020204030204" pitchFamily="49" charset="0"/>
            </a:endParaRPr>
          </a:p>
          <a:p>
            <a:pPr indent="-114300"/>
            <a:r>
              <a:rPr lang="en-US" sz="1600" dirty="0" smtClean="0">
                <a:latin typeface="Consolas" panose="020B0609020204030204" pitchFamily="49" charset="0"/>
              </a:rPr>
              <a:t>    return result;</a:t>
            </a:r>
            <a:endParaRPr lang="en-US" sz="1600" dirty="0">
              <a:latin typeface="Consolas" panose="020B0609020204030204" pitchFamily="49" charset="0"/>
            </a:endParaRPr>
          </a:p>
          <a:p>
            <a:pPr indent="-114300"/>
            <a:r>
              <a:rPr lang="en-US" sz="1600" dirty="0" smtClean="0">
                <a:latin typeface="Consolas" panose="020B0609020204030204" pitchFamily="49" charset="0"/>
              </a:rPr>
              <a:t>}</a:t>
            </a:r>
            <a:endParaRPr lang="en-US" sz="1600" dirty="0"/>
          </a:p>
        </p:txBody>
      </p:sp>
      <p:sp>
        <p:nvSpPr>
          <p:cNvPr id="10" name="Rectangle 9"/>
          <p:cNvSpPr/>
          <p:nvPr/>
        </p:nvSpPr>
        <p:spPr>
          <a:xfrm>
            <a:off x="4572000" y="4925486"/>
            <a:ext cx="3312368" cy="1815882"/>
          </a:xfrm>
          <a:prstGeom prst="rect">
            <a:avLst/>
          </a:prstGeom>
        </p:spPr>
        <p:txBody>
          <a:bodyPr wrap="square">
            <a:spAutoFit/>
          </a:bodyPr>
          <a:lstStyle/>
          <a:p>
            <a:pPr indent="-114300"/>
            <a:r>
              <a:rPr lang="en-US" sz="1600" dirty="0">
                <a:latin typeface="Consolas" panose="020B0609020204030204" pitchFamily="49" charset="0"/>
              </a:rPr>
              <a:t>double abs( double x ) {</a:t>
            </a:r>
          </a:p>
          <a:p>
            <a:pPr indent="-114300"/>
            <a:r>
              <a:rPr lang="en-US" sz="1600" dirty="0" smtClean="0">
                <a:latin typeface="Consolas" panose="020B0609020204030204" pitchFamily="49" charset="0"/>
              </a:rPr>
              <a:t>    if ( x &lt; 0 ) {</a:t>
            </a:r>
          </a:p>
          <a:p>
            <a:pPr indent="-114300"/>
            <a:r>
              <a:rPr lang="en-US" sz="1600" dirty="0">
                <a:latin typeface="Consolas" panose="020B0609020204030204" pitchFamily="49" charset="0"/>
              </a:rPr>
              <a:t> </a:t>
            </a:r>
            <a:r>
              <a:rPr lang="en-US" sz="1600" dirty="0" smtClean="0">
                <a:latin typeface="Consolas" panose="020B0609020204030204" pitchFamily="49" charset="0"/>
              </a:rPr>
              <a:t>       x = -x;</a:t>
            </a:r>
          </a:p>
          <a:p>
            <a:pPr indent="-114300"/>
            <a:r>
              <a:rPr lang="en-US" sz="1600" dirty="0">
                <a:latin typeface="Consolas" panose="020B0609020204030204" pitchFamily="49" charset="0"/>
              </a:rPr>
              <a:t> </a:t>
            </a:r>
            <a:r>
              <a:rPr lang="en-US" sz="1600" dirty="0" smtClean="0">
                <a:latin typeface="Consolas" panose="020B0609020204030204" pitchFamily="49" charset="0"/>
              </a:rPr>
              <a:t>   }</a:t>
            </a:r>
            <a:endParaRPr lang="en-US" sz="1600" dirty="0">
              <a:latin typeface="Consolas" panose="020B0609020204030204" pitchFamily="49" charset="0"/>
            </a:endParaRPr>
          </a:p>
          <a:p>
            <a:pPr indent="-114300"/>
            <a:endParaRPr lang="en-US" sz="1600" dirty="0" smtClean="0">
              <a:latin typeface="Consolas" panose="020B0609020204030204" pitchFamily="49" charset="0"/>
            </a:endParaRPr>
          </a:p>
          <a:p>
            <a:pPr indent="-114300"/>
            <a:r>
              <a:rPr lang="en-US" sz="1600" dirty="0" smtClean="0">
                <a:latin typeface="Consolas" panose="020B0609020204030204" pitchFamily="49" charset="0"/>
              </a:rPr>
              <a:t>    return x;</a:t>
            </a:r>
            <a:endParaRPr lang="en-US" sz="1600" dirty="0">
              <a:latin typeface="Consolas" panose="020B0609020204030204" pitchFamily="49" charset="0"/>
            </a:endParaRPr>
          </a:p>
          <a:p>
            <a:pPr indent="-114300"/>
            <a:r>
              <a:rPr lang="en-US" sz="1600" dirty="0" smtClean="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23119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Variations on the </a:t>
            </a:r>
            <a:r>
              <a:rPr lang="en-CA" dirty="0" smtClean="0"/>
              <a:t>maximum</a:t>
            </a:r>
            <a:br>
              <a:rPr lang="en-CA" dirty="0" smtClean="0"/>
            </a:br>
            <a:r>
              <a:rPr lang="en-CA" dirty="0" smtClean="0"/>
              <a:t>of two parameters</a:t>
            </a:r>
            <a:endParaRPr lang="en-CA" dirty="0"/>
          </a:p>
        </p:txBody>
      </p:sp>
      <p:sp>
        <p:nvSpPr>
          <p:cNvPr id="3" name="Content Placeholder 2"/>
          <p:cNvSpPr>
            <a:spLocks noGrp="1"/>
          </p:cNvSpPr>
          <p:nvPr>
            <p:ph idx="1"/>
          </p:nvPr>
        </p:nvSpPr>
        <p:spPr/>
        <p:txBody>
          <a:bodyPr/>
          <a:lstStyle/>
          <a:p>
            <a:r>
              <a:rPr lang="en-US" dirty="0" smtClean="0"/>
              <a:t>There are many equally valid ways of writing the same function:</a:t>
            </a:r>
            <a:endParaRPr lang="en-US" dirty="0">
              <a:latin typeface="Consolas" panose="020B0609020204030204" pitchFamily="49" charset="0"/>
            </a:endParaRPr>
          </a:p>
          <a:p>
            <a:pPr lvl="3"/>
            <a:endParaRPr lang="en-US" dirty="0"/>
          </a:p>
          <a:p>
            <a:pPr lvl="2"/>
            <a:endParaRPr lang="en-US" dirty="0" smtClean="0"/>
          </a:p>
          <a:p>
            <a:pPr lvl="2"/>
            <a:endParaRPr lang="en-CA" dirty="0" smtClean="0"/>
          </a:p>
        </p:txBody>
      </p:sp>
      <p:sp>
        <p:nvSpPr>
          <p:cNvPr id="4" name="Rectangle 3"/>
          <p:cNvSpPr/>
          <p:nvPr/>
        </p:nvSpPr>
        <p:spPr>
          <a:xfrm>
            <a:off x="323528" y="2132856"/>
            <a:ext cx="4572000" cy="1923604"/>
          </a:xfrm>
          <a:prstGeom prst="rect">
            <a:avLst/>
          </a:prstGeom>
        </p:spPr>
        <p:txBody>
          <a:bodyPr>
            <a:spAutoFit/>
          </a:bodyPr>
          <a:lstStyle/>
          <a:p>
            <a:pPr indent="-114300"/>
            <a:r>
              <a:rPr lang="en-US" sz="1700" dirty="0">
                <a:latin typeface="Consolas" panose="020B0609020204030204" pitchFamily="49" charset="0"/>
              </a:rPr>
              <a:t>double </a:t>
            </a:r>
            <a:r>
              <a:rPr lang="en-US" sz="1700" dirty="0" smtClean="0">
                <a:latin typeface="Consolas" panose="020B0609020204030204" pitchFamily="49" charset="0"/>
              </a:rPr>
              <a:t>max( </a:t>
            </a:r>
            <a:r>
              <a:rPr lang="en-US" sz="1700" dirty="0">
                <a:latin typeface="Consolas" panose="020B0609020204030204" pitchFamily="49" charset="0"/>
              </a:rPr>
              <a:t>double </a:t>
            </a:r>
            <a:r>
              <a:rPr lang="en-US" sz="1700" dirty="0" smtClean="0">
                <a:latin typeface="Consolas" panose="020B0609020204030204" pitchFamily="49" charset="0"/>
              </a:rPr>
              <a:t>x, double y </a:t>
            </a:r>
            <a:r>
              <a:rPr lang="en-US" sz="1700" dirty="0">
                <a:latin typeface="Consolas" panose="020B0609020204030204" pitchFamily="49" charset="0"/>
              </a:rPr>
              <a:t>) {</a:t>
            </a:r>
          </a:p>
          <a:p>
            <a:pPr indent="-114300"/>
            <a:r>
              <a:rPr lang="en-US" sz="1700" dirty="0">
                <a:latin typeface="Consolas" panose="020B0609020204030204" pitchFamily="49" charset="0"/>
              </a:rPr>
              <a:t>    if ( x &gt;= </a:t>
            </a:r>
            <a:r>
              <a:rPr lang="en-US" sz="1700" dirty="0" smtClean="0">
                <a:latin typeface="Consolas" panose="020B0609020204030204" pitchFamily="49" charset="0"/>
              </a:rPr>
              <a:t>y </a:t>
            </a:r>
            <a:r>
              <a:rPr lang="en-US" sz="1700" dirty="0">
                <a:latin typeface="Consolas" panose="020B0609020204030204" pitchFamily="49" charset="0"/>
              </a:rPr>
              <a:t>) {</a:t>
            </a:r>
          </a:p>
          <a:p>
            <a:pPr indent="-114300"/>
            <a:r>
              <a:rPr lang="en-US" sz="1700" dirty="0">
                <a:latin typeface="Consolas" panose="020B0609020204030204" pitchFamily="49" charset="0"/>
              </a:rPr>
              <a:t>        return x;</a:t>
            </a:r>
          </a:p>
          <a:p>
            <a:pPr indent="-114300"/>
            <a:r>
              <a:rPr lang="en-US" sz="1700" dirty="0">
                <a:latin typeface="Consolas" panose="020B0609020204030204" pitchFamily="49" charset="0"/>
              </a:rPr>
              <a:t>    } else {</a:t>
            </a:r>
          </a:p>
          <a:p>
            <a:pPr indent="-114300"/>
            <a:r>
              <a:rPr lang="en-US" sz="1700" dirty="0">
                <a:latin typeface="Consolas" panose="020B0609020204030204" pitchFamily="49" charset="0"/>
              </a:rPr>
              <a:t>        return </a:t>
            </a:r>
            <a:r>
              <a:rPr lang="en-US" sz="1700" dirty="0" smtClean="0">
                <a:latin typeface="Consolas" panose="020B0609020204030204" pitchFamily="49" charset="0"/>
              </a:rPr>
              <a:t>y;</a:t>
            </a:r>
            <a:endParaRPr lang="en-US" sz="1700" dirty="0">
              <a:latin typeface="Consolas" panose="020B0609020204030204" pitchFamily="49" charset="0"/>
            </a:endParaRPr>
          </a:p>
          <a:p>
            <a:pPr indent="-114300"/>
            <a:r>
              <a:rPr lang="en-US" sz="1700" dirty="0">
                <a:latin typeface="Consolas" panose="020B0609020204030204" pitchFamily="49" charset="0"/>
              </a:rPr>
              <a:t>    }</a:t>
            </a:r>
          </a:p>
          <a:p>
            <a:pPr indent="-114300"/>
            <a:r>
              <a:rPr lang="en-US" sz="1700" dirty="0">
                <a:latin typeface="Consolas" panose="020B0609020204030204" pitchFamily="49" charset="0"/>
              </a:rPr>
              <a:t>}</a:t>
            </a:r>
            <a:endParaRPr lang="en-US" sz="1700" dirty="0"/>
          </a:p>
        </p:txBody>
      </p:sp>
      <p:sp>
        <p:nvSpPr>
          <p:cNvPr id="7" name="Rectangle 6"/>
          <p:cNvSpPr/>
          <p:nvPr/>
        </p:nvSpPr>
        <p:spPr>
          <a:xfrm>
            <a:off x="72008" y="4529732"/>
            <a:ext cx="4572000" cy="1923604"/>
          </a:xfrm>
          <a:prstGeom prst="rect">
            <a:avLst/>
          </a:prstGeom>
        </p:spPr>
        <p:txBody>
          <a:bodyPr>
            <a:spAutoFit/>
          </a:bodyPr>
          <a:lstStyle/>
          <a:p>
            <a:pPr indent="-114300"/>
            <a:r>
              <a:rPr lang="en-US" sz="1700" dirty="0">
                <a:latin typeface="Consolas" panose="020B0609020204030204" pitchFamily="49" charset="0"/>
              </a:rPr>
              <a:t>double </a:t>
            </a:r>
            <a:r>
              <a:rPr lang="en-US" sz="1700" dirty="0" smtClean="0">
                <a:latin typeface="Consolas" panose="020B0609020204030204" pitchFamily="49" charset="0"/>
              </a:rPr>
              <a:t>max( </a:t>
            </a:r>
            <a:r>
              <a:rPr lang="en-US" sz="1700" dirty="0">
                <a:latin typeface="Consolas" panose="020B0609020204030204" pitchFamily="49" charset="0"/>
              </a:rPr>
              <a:t>double </a:t>
            </a:r>
            <a:r>
              <a:rPr lang="en-US" sz="1700" dirty="0" smtClean="0">
                <a:latin typeface="Consolas" panose="020B0609020204030204" pitchFamily="49" charset="0"/>
              </a:rPr>
              <a:t>x</a:t>
            </a:r>
            <a:r>
              <a:rPr lang="en-US" sz="1700" dirty="0">
                <a:latin typeface="Consolas" panose="020B0609020204030204" pitchFamily="49" charset="0"/>
              </a:rPr>
              <a:t> , double y</a:t>
            </a:r>
            <a:r>
              <a:rPr lang="en-US" sz="1700" dirty="0" smtClean="0">
                <a:latin typeface="Consolas" panose="020B0609020204030204" pitchFamily="49" charset="0"/>
              </a:rPr>
              <a:t> </a:t>
            </a:r>
            <a:r>
              <a:rPr lang="en-US" sz="1700" dirty="0">
                <a:latin typeface="Consolas" panose="020B0609020204030204" pitchFamily="49" charset="0"/>
              </a:rPr>
              <a:t>) {</a:t>
            </a:r>
          </a:p>
          <a:p>
            <a:pPr indent="-114300"/>
            <a:r>
              <a:rPr lang="en-US" sz="1700" dirty="0">
                <a:latin typeface="Consolas" panose="020B0609020204030204" pitchFamily="49" charset="0"/>
              </a:rPr>
              <a:t>    if ( </a:t>
            </a:r>
            <a:r>
              <a:rPr lang="en-US" sz="1700" dirty="0" smtClean="0">
                <a:latin typeface="Consolas" panose="020B0609020204030204" pitchFamily="49" charset="0"/>
              </a:rPr>
              <a:t>x &lt; y </a:t>
            </a:r>
            <a:r>
              <a:rPr lang="en-US" sz="1700" dirty="0">
                <a:latin typeface="Consolas" panose="020B0609020204030204" pitchFamily="49" charset="0"/>
              </a:rPr>
              <a:t>) {</a:t>
            </a:r>
          </a:p>
          <a:p>
            <a:pPr indent="-114300"/>
            <a:r>
              <a:rPr lang="en-US" sz="1700" dirty="0">
                <a:latin typeface="Consolas" panose="020B0609020204030204" pitchFamily="49" charset="0"/>
              </a:rPr>
              <a:t>        </a:t>
            </a:r>
            <a:r>
              <a:rPr lang="en-US" sz="1700" dirty="0" smtClean="0">
                <a:latin typeface="Consolas" panose="020B0609020204030204" pitchFamily="49" charset="0"/>
              </a:rPr>
              <a:t>x = y;</a:t>
            </a:r>
            <a:endParaRPr lang="en-US" sz="1700" dirty="0">
              <a:latin typeface="Consolas" panose="020B0609020204030204" pitchFamily="49" charset="0"/>
            </a:endParaRPr>
          </a:p>
          <a:p>
            <a:pPr indent="-114300"/>
            <a:r>
              <a:rPr lang="en-US" sz="1700" dirty="0">
                <a:latin typeface="Consolas" panose="020B0609020204030204" pitchFamily="49" charset="0"/>
              </a:rPr>
              <a:t>    </a:t>
            </a:r>
            <a:r>
              <a:rPr lang="en-US" sz="1700" dirty="0" smtClean="0">
                <a:latin typeface="Consolas" panose="020B0609020204030204" pitchFamily="49" charset="0"/>
              </a:rPr>
              <a:t>}</a:t>
            </a:r>
            <a:endParaRPr lang="en-US" sz="1700" dirty="0">
              <a:latin typeface="Consolas" panose="020B0609020204030204" pitchFamily="49" charset="0"/>
            </a:endParaRPr>
          </a:p>
          <a:p>
            <a:pPr indent="-114300"/>
            <a:endParaRPr lang="en-US" sz="1700" dirty="0" smtClean="0">
              <a:latin typeface="Consolas" panose="020B0609020204030204" pitchFamily="49" charset="0"/>
            </a:endParaRPr>
          </a:p>
          <a:p>
            <a:pPr indent="-114300"/>
            <a:r>
              <a:rPr lang="en-US" sz="1700" dirty="0" smtClean="0">
                <a:latin typeface="Consolas" panose="020B0609020204030204" pitchFamily="49" charset="0"/>
              </a:rPr>
              <a:t>    return x;</a:t>
            </a:r>
            <a:endParaRPr lang="en-US" sz="1700" dirty="0">
              <a:latin typeface="Consolas" panose="020B0609020204030204" pitchFamily="49" charset="0"/>
            </a:endParaRPr>
          </a:p>
          <a:p>
            <a:pPr indent="-114300"/>
            <a:r>
              <a:rPr lang="en-US" sz="1700" dirty="0" smtClean="0">
                <a:latin typeface="Consolas" panose="020B0609020204030204" pitchFamily="49" charset="0"/>
              </a:rPr>
              <a:t>}</a:t>
            </a:r>
            <a:endParaRPr lang="en-US" sz="1700" dirty="0"/>
          </a:p>
        </p:txBody>
      </p:sp>
      <p:sp>
        <p:nvSpPr>
          <p:cNvPr id="8" name="Rectangle 7"/>
          <p:cNvSpPr/>
          <p:nvPr/>
        </p:nvSpPr>
        <p:spPr>
          <a:xfrm>
            <a:off x="4659897" y="2636912"/>
            <a:ext cx="4376599" cy="2446824"/>
          </a:xfrm>
          <a:prstGeom prst="rect">
            <a:avLst/>
          </a:prstGeom>
        </p:spPr>
        <p:txBody>
          <a:bodyPr wrap="square">
            <a:spAutoFit/>
          </a:bodyPr>
          <a:lstStyle/>
          <a:p>
            <a:pPr indent="-114300"/>
            <a:r>
              <a:rPr lang="en-US" sz="1700" dirty="0">
                <a:latin typeface="Consolas" panose="020B0609020204030204" pitchFamily="49" charset="0"/>
              </a:rPr>
              <a:t>double </a:t>
            </a:r>
            <a:r>
              <a:rPr lang="en-US" sz="1700" dirty="0" smtClean="0">
                <a:latin typeface="Consolas" panose="020B0609020204030204" pitchFamily="49" charset="0"/>
              </a:rPr>
              <a:t>max( </a:t>
            </a:r>
            <a:r>
              <a:rPr lang="en-US" sz="1700" dirty="0">
                <a:latin typeface="Consolas" panose="020B0609020204030204" pitchFamily="49" charset="0"/>
              </a:rPr>
              <a:t>double </a:t>
            </a:r>
            <a:r>
              <a:rPr lang="en-US" sz="1700" dirty="0" smtClean="0">
                <a:latin typeface="Consolas" panose="020B0609020204030204" pitchFamily="49" charset="0"/>
              </a:rPr>
              <a:t>x</a:t>
            </a:r>
            <a:r>
              <a:rPr lang="en-US" sz="1700" dirty="0">
                <a:latin typeface="Consolas" panose="020B0609020204030204" pitchFamily="49" charset="0"/>
              </a:rPr>
              <a:t> , double y</a:t>
            </a:r>
            <a:r>
              <a:rPr lang="en-US" sz="1700" dirty="0" smtClean="0">
                <a:latin typeface="Consolas" panose="020B0609020204030204" pitchFamily="49" charset="0"/>
              </a:rPr>
              <a:t> ) </a:t>
            </a:r>
            <a:r>
              <a:rPr lang="en-US" sz="1700" dirty="0">
                <a:latin typeface="Consolas" panose="020B0609020204030204" pitchFamily="49" charset="0"/>
              </a:rPr>
              <a:t>{</a:t>
            </a:r>
          </a:p>
          <a:p>
            <a:pPr indent="-114300"/>
            <a:r>
              <a:rPr lang="en-US" sz="1700" dirty="0">
                <a:latin typeface="Consolas" panose="020B0609020204030204" pitchFamily="49" charset="0"/>
              </a:rPr>
              <a:t>    </a:t>
            </a:r>
            <a:r>
              <a:rPr lang="en-US" sz="1700" dirty="0" smtClean="0">
                <a:latin typeface="Consolas" panose="020B0609020204030204" pitchFamily="49" charset="0"/>
              </a:rPr>
              <a:t>double result{x};</a:t>
            </a:r>
          </a:p>
          <a:p>
            <a:pPr indent="-114300"/>
            <a:endParaRPr lang="en-US" sz="1700" dirty="0">
              <a:latin typeface="Consolas" panose="020B0609020204030204" pitchFamily="49" charset="0"/>
            </a:endParaRPr>
          </a:p>
          <a:p>
            <a:pPr indent="-114300"/>
            <a:r>
              <a:rPr lang="en-US" sz="1700" dirty="0" smtClean="0">
                <a:latin typeface="Consolas" panose="020B0609020204030204" pitchFamily="49" charset="0"/>
              </a:rPr>
              <a:t>    if ( result &lt; y ) {</a:t>
            </a:r>
          </a:p>
          <a:p>
            <a:pPr indent="-114300"/>
            <a:r>
              <a:rPr lang="en-US" sz="1700" dirty="0">
                <a:latin typeface="Consolas" panose="020B0609020204030204" pitchFamily="49" charset="0"/>
              </a:rPr>
              <a:t> </a:t>
            </a:r>
            <a:r>
              <a:rPr lang="en-US" sz="1700" dirty="0" smtClean="0">
                <a:latin typeface="Consolas" panose="020B0609020204030204" pitchFamily="49" charset="0"/>
              </a:rPr>
              <a:t>       result = y;</a:t>
            </a:r>
          </a:p>
          <a:p>
            <a:pPr indent="-114300"/>
            <a:r>
              <a:rPr lang="en-US" sz="1700" dirty="0">
                <a:latin typeface="Consolas" panose="020B0609020204030204" pitchFamily="49" charset="0"/>
              </a:rPr>
              <a:t> </a:t>
            </a:r>
            <a:r>
              <a:rPr lang="en-US" sz="1700" dirty="0" smtClean="0">
                <a:latin typeface="Consolas" panose="020B0609020204030204" pitchFamily="49" charset="0"/>
              </a:rPr>
              <a:t>   }</a:t>
            </a:r>
            <a:endParaRPr lang="en-US" sz="1700" dirty="0">
              <a:latin typeface="Consolas" panose="020B0609020204030204" pitchFamily="49" charset="0"/>
            </a:endParaRPr>
          </a:p>
          <a:p>
            <a:pPr indent="-114300"/>
            <a:endParaRPr lang="en-US" sz="1700" dirty="0" smtClean="0">
              <a:latin typeface="Consolas" panose="020B0609020204030204" pitchFamily="49" charset="0"/>
            </a:endParaRPr>
          </a:p>
          <a:p>
            <a:pPr indent="-114300"/>
            <a:r>
              <a:rPr lang="en-US" sz="1700" dirty="0" smtClean="0">
                <a:latin typeface="Consolas" panose="020B0609020204030204" pitchFamily="49" charset="0"/>
              </a:rPr>
              <a:t>    return result;</a:t>
            </a:r>
            <a:endParaRPr lang="en-US" sz="1700" dirty="0">
              <a:latin typeface="Consolas" panose="020B0609020204030204" pitchFamily="49" charset="0"/>
            </a:endParaRPr>
          </a:p>
          <a:p>
            <a:pPr indent="-114300"/>
            <a:r>
              <a:rPr lang="en-US" sz="1700" dirty="0" smtClean="0">
                <a:latin typeface="Consolas" panose="020B0609020204030204" pitchFamily="49" charset="0"/>
              </a:rPr>
              <a:t>}</a:t>
            </a:r>
            <a:endParaRPr lang="en-US" sz="1700" dirty="0"/>
          </a:p>
        </p:txBody>
      </p:sp>
    </p:spTree>
    <p:custDataLst>
      <p:tags r:id="rId1"/>
    </p:custDataLst>
    <p:extLst>
      <p:ext uri="{BB962C8B-B14F-4D97-AF65-F5344CB8AC3E}">
        <p14:creationId xmlns:p14="http://schemas.microsoft.com/office/powerpoint/2010/main" val="107822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on the maximum</a:t>
            </a:r>
            <a:br>
              <a:rPr lang="en-US" dirty="0" smtClean="0"/>
            </a:br>
            <a:r>
              <a:rPr lang="en-US" dirty="0" smtClean="0"/>
              <a:t>of three parameters</a:t>
            </a:r>
            <a:endParaRPr lang="en-CA" dirty="0"/>
          </a:p>
        </p:txBody>
      </p:sp>
      <p:sp>
        <p:nvSpPr>
          <p:cNvPr id="3" name="Content Placeholder 2"/>
          <p:cNvSpPr>
            <a:spLocks noGrp="1"/>
          </p:cNvSpPr>
          <p:nvPr>
            <p:ph idx="1"/>
          </p:nvPr>
        </p:nvSpPr>
        <p:spPr/>
        <p:txBody>
          <a:bodyPr/>
          <a:lstStyle/>
          <a:p>
            <a:r>
              <a:rPr lang="en-US" dirty="0" smtClean="0"/>
              <a:t>There are many equally valid ways of writing the same function:</a:t>
            </a:r>
            <a:endParaRPr lang="en-US" dirty="0">
              <a:latin typeface="Consolas" panose="020B0609020204030204" pitchFamily="49" charset="0"/>
            </a:endParaRPr>
          </a:p>
          <a:p>
            <a:pPr lvl="3"/>
            <a:endParaRPr lang="en-US" dirty="0"/>
          </a:p>
          <a:p>
            <a:pPr lvl="2"/>
            <a:endParaRPr lang="en-US" dirty="0" smtClean="0"/>
          </a:p>
          <a:p>
            <a:pPr lvl="2"/>
            <a:endParaRPr lang="en-CA" dirty="0" smtClean="0"/>
          </a:p>
        </p:txBody>
      </p:sp>
      <p:sp>
        <p:nvSpPr>
          <p:cNvPr id="4" name="Rectangle 3"/>
          <p:cNvSpPr/>
          <p:nvPr/>
        </p:nvSpPr>
        <p:spPr>
          <a:xfrm>
            <a:off x="323528" y="2132856"/>
            <a:ext cx="4572000" cy="1892826"/>
          </a:xfrm>
          <a:prstGeom prst="rect">
            <a:avLst/>
          </a:prstGeom>
        </p:spPr>
        <p:txBody>
          <a:bodyPr>
            <a:spAutoFit/>
          </a:bodyPr>
          <a:lstStyle/>
          <a:p>
            <a:pPr indent="-114300"/>
            <a:r>
              <a:rPr lang="en-US" sz="1300" dirty="0">
                <a:latin typeface="Consolas" panose="020B0609020204030204" pitchFamily="49" charset="0"/>
              </a:rPr>
              <a:t>double </a:t>
            </a:r>
            <a:r>
              <a:rPr lang="en-US" sz="1300" dirty="0" smtClean="0">
                <a:latin typeface="Consolas" panose="020B0609020204030204" pitchFamily="49" charset="0"/>
              </a:rPr>
              <a:t>max( </a:t>
            </a:r>
            <a:r>
              <a:rPr lang="en-US" sz="1300" dirty="0">
                <a:latin typeface="Consolas" panose="020B0609020204030204" pitchFamily="49" charset="0"/>
              </a:rPr>
              <a:t>double </a:t>
            </a:r>
            <a:r>
              <a:rPr lang="en-US" sz="1300" dirty="0" smtClean="0">
                <a:latin typeface="Consolas" panose="020B0609020204030204" pitchFamily="49" charset="0"/>
              </a:rPr>
              <a:t>x, double y, double z </a:t>
            </a:r>
            <a:r>
              <a:rPr lang="en-US" sz="1300" dirty="0">
                <a:latin typeface="Consolas" panose="020B0609020204030204" pitchFamily="49" charset="0"/>
              </a:rPr>
              <a:t>) {</a:t>
            </a:r>
          </a:p>
          <a:p>
            <a:pPr indent="-114300"/>
            <a:r>
              <a:rPr lang="en-US" sz="1300" dirty="0">
                <a:latin typeface="Consolas" panose="020B0609020204030204" pitchFamily="49" charset="0"/>
              </a:rPr>
              <a:t>    if ( </a:t>
            </a:r>
            <a:r>
              <a:rPr lang="en-US" sz="1300" dirty="0" smtClean="0">
                <a:latin typeface="Consolas" panose="020B0609020204030204" pitchFamily="49" charset="0"/>
              </a:rPr>
              <a:t>(x </a:t>
            </a:r>
            <a:r>
              <a:rPr lang="en-US" sz="1300" dirty="0">
                <a:latin typeface="Consolas" panose="020B0609020204030204" pitchFamily="49" charset="0"/>
              </a:rPr>
              <a:t>&gt;= </a:t>
            </a:r>
            <a:r>
              <a:rPr lang="en-US" sz="1300" dirty="0" smtClean="0">
                <a:latin typeface="Consolas" panose="020B0609020204030204" pitchFamily="49" charset="0"/>
              </a:rPr>
              <a:t>y) &amp;&amp; (x &gt;= z) </a:t>
            </a:r>
            <a:r>
              <a:rPr lang="en-US" sz="1300" dirty="0">
                <a:latin typeface="Consolas" panose="020B0609020204030204" pitchFamily="49" charset="0"/>
              </a:rPr>
              <a:t>) {</a:t>
            </a:r>
          </a:p>
          <a:p>
            <a:pPr indent="-114300"/>
            <a:r>
              <a:rPr lang="en-US" sz="1300" dirty="0">
                <a:latin typeface="Consolas" panose="020B0609020204030204" pitchFamily="49" charset="0"/>
              </a:rPr>
              <a:t>        return x;</a:t>
            </a:r>
          </a:p>
          <a:p>
            <a:pPr indent="-114300"/>
            <a:r>
              <a:rPr lang="en-US" sz="1300" dirty="0">
                <a:latin typeface="Consolas" panose="020B0609020204030204" pitchFamily="49" charset="0"/>
              </a:rPr>
              <a:t>    } </a:t>
            </a:r>
            <a:r>
              <a:rPr lang="en-US" sz="1300" dirty="0" smtClean="0">
                <a:latin typeface="Consolas" panose="020B0609020204030204" pitchFamily="49" charset="0"/>
              </a:rPr>
              <a:t>else if ( y &gt;= z ) </a:t>
            </a:r>
            <a:r>
              <a:rPr lang="en-US" sz="1300" dirty="0">
                <a:latin typeface="Consolas" panose="020B0609020204030204" pitchFamily="49" charset="0"/>
              </a:rPr>
              <a:t>{</a:t>
            </a:r>
          </a:p>
          <a:p>
            <a:pPr indent="-114300"/>
            <a:r>
              <a:rPr lang="en-US" sz="1300" dirty="0">
                <a:latin typeface="Consolas" panose="020B0609020204030204" pitchFamily="49" charset="0"/>
              </a:rPr>
              <a:t>        return </a:t>
            </a:r>
            <a:r>
              <a:rPr lang="en-US" sz="1300" dirty="0" smtClean="0">
                <a:latin typeface="Consolas" panose="020B0609020204030204" pitchFamily="49" charset="0"/>
              </a:rPr>
              <a:t>y;</a:t>
            </a:r>
          </a:p>
          <a:p>
            <a:pPr indent="-114300"/>
            <a:r>
              <a:rPr lang="en-US" sz="1300" dirty="0">
                <a:latin typeface="Consolas" panose="020B0609020204030204" pitchFamily="49" charset="0"/>
              </a:rPr>
              <a:t> </a:t>
            </a:r>
            <a:r>
              <a:rPr lang="en-US" sz="1300" dirty="0" smtClean="0">
                <a:latin typeface="Consolas" panose="020B0609020204030204" pitchFamily="49" charset="0"/>
              </a:rPr>
              <a:t>   } else {</a:t>
            </a:r>
          </a:p>
          <a:p>
            <a:pPr indent="-114300"/>
            <a:r>
              <a:rPr lang="en-US" sz="1300" dirty="0">
                <a:latin typeface="Consolas" panose="020B0609020204030204" pitchFamily="49" charset="0"/>
              </a:rPr>
              <a:t> </a:t>
            </a:r>
            <a:r>
              <a:rPr lang="en-US" sz="1300" dirty="0" smtClean="0">
                <a:latin typeface="Consolas" panose="020B0609020204030204" pitchFamily="49" charset="0"/>
              </a:rPr>
              <a:t>       return z;</a:t>
            </a:r>
            <a:endParaRPr lang="en-US" sz="1300" dirty="0">
              <a:latin typeface="Consolas" panose="020B0609020204030204" pitchFamily="49" charset="0"/>
            </a:endParaRPr>
          </a:p>
          <a:p>
            <a:pPr indent="-114300"/>
            <a:r>
              <a:rPr lang="en-US" sz="1300" dirty="0">
                <a:latin typeface="Consolas" panose="020B0609020204030204" pitchFamily="49" charset="0"/>
              </a:rPr>
              <a:t>    }</a:t>
            </a:r>
          </a:p>
          <a:p>
            <a:pPr indent="-114300"/>
            <a:r>
              <a:rPr lang="en-US" sz="1300" dirty="0">
                <a:latin typeface="Consolas" panose="020B0609020204030204" pitchFamily="49" charset="0"/>
              </a:rPr>
              <a:t>}</a:t>
            </a:r>
            <a:endParaRPr lang="en-US" sz="1300" dirty="0"/>
          </a:p>
        </p:txBody>
      </p:sp>
      <p:sp>
        <p:nvSpPr>
          <p:cNvPr id="7" name="Rectangle 6"/>
          <p:cNvSpPr/>
          <p:nvPr/>
        </p:nvSpPr>
        <p:spPr>
          <a:xfrm>
            <a:off x="216024" y="4221088"/>
            <a:ext cx="4427984" cy="2292935"/>
          </a:xfrm>
          <a:prstGeom prst="rect">
            <a:avLst/>
          </a:prstGeom>
        </p:spPr>
        <p:txBody>
          <a:bodyPr wrap="square">
            <a:spAutoFit/>
          </a:bodyPr>
          <a:lstStyle/>
          <a:p>
            <a:pPr indent="-114300"/>
            <a:r>
              <a:rPr lang="en-US" sz="1300" dirty="0">
                <a:latin typeface="Consolas" panose="020B0609020204030204" pitchFamily="49" charset="0"/>
              </a:rPr>
              <a:t>double </a:t>
            </a:r>
            <a:r>
              <a:rPr lang="en-US" sz="1300" dirty="0" smtClean="0">
                <a:latin typeface="Consolas" panose="020B0609020204030204" pitchFamily="49" charset="0"/>
              </a:rPr>
              <a:t>max( </a:t>
            </a:r>
            <a:r>
              <a:rPr lang="en-US" sz="1300" dirty="0">
                <a:latin typeface="Consolas" panose="020B0609020204030204" pitchFamily="49" charset="0"/>
              </a:rPr>
              <a:t>double </a:t>
            </a:r>
            <a:r>
              <a:rPr lang="en-US" sz="1300" dirty="0" smtClean="0">
                <a:latin typeface="Consolas" panose="020B0609020204030204" pitchFamily="49" charset="0"/>
              </a:rPr>
              <a:t>x</a:t>
            </a:r>
            <a:r>
              <a:rPr lang="en-US" sz="1300" dirty="0">
                <a:latin typeface="Consolas" panose="020B0609020204030204" pitchFamily="49" charset="0"/>
              </a:rPr>
              <a:t> , double </a:t>
            </a:r>
            <a:r>
              <a:rPr lang="en-US" sz="1300" dirty="0" smtClean="0">
                <a:latin typeface="Consolas" panose="020B0609020204030204" pitchFamily="49" charset="0"/>
              </a:rPr>
              <a:t>y</a:t>
            </a:r>
            <a:r>
              <a:rPr lang="en-US" sz="1300" dirty="0">
                <a:latin typeface="Consolas" panose="020B0609020204030204" pitchFamily="49" charset="0"/>
              </a:rPr>
              <a:t> , double z</a:t>
            </a:r>
            <a:r>
              <a:rPr lang="en-US" sz="1300" dirty="0" smtClean="0">
                <a:latin typeface="Consolas" panose="020B0609020204030204" pitchFamily="49" charset="0"/>
              </a:rPr>
              <a:t> </a:t>
            </a:r>
            <a:r>
              <a:rPr lang="en-US" sz="1300" dirty="0">
                <a:latin typeface="Consolas" panose="020B0609020204030204" pitchFamily="49" charset="0"/>
              </a:rPr>
              <a:t>) {</a:t>
            </a:r>
          </a:p>
          <a:p>
            <a:pPr indent="-114300"/>
            <a:r>
              <a:rPr lang="en-US" sz="1300" dirty="0">
                <a:latin typeface="Consolas" panose="020B0609020204030204" pitchFamily="49" charset="0"/>
              </a:rPr>
              <a:t>    if ( </a:t>
            </a:r>
            <a:r>
              <a:rPr lang="en-US" sz="1300" dirty="0" smtClean="0">
                <a:latin typeface="Consolas" panose="020B0609020204030204" pitchFamily="49" charset="0"/>
              </a:rPr>
              <a:t>x &lt; y </a:t>
            </a:r>
            <a:r>
              <a:rPr lang="en-US" sz="1300" dirty="0">
                <a:latin typeface="Consolas" panose="020B0609020204030204" pitchFamily="49" charset="0"/>
              </a:rPr>
              <a:t>) {</a:t>
            </a:r>
          </a:p>
          <a:p>
            <a:pPr indent="-114300"/>
            <a:r>
              <a:rPr lang="en-US" sz="1300" dirty="0">
                <a:latin typeface="Consolas" panose="020B0609020204030204" pitchFamily="49" charset="0"/>
              </a:rPr>
              <a:t>        </a:t>
            </a:r>
            <a:r>
              <a:rPr lang="en-US" sz="1300" dirty="0" smtClean="0">
                <a:latin typeface="Consolas" panose="020B0609020204030204" pitchFamily="49" charset="0"/>
              </a:rPr>
              <a:t>x = y;</a:t>
            </a:r>
            <a:endParaRPr lang="en-US" sz="1300" dirty="0">
              <a:latin typeface="Consolas" panose="020B0609020204030204" pitchFamily="49" charset="0"/>
            </a:endParaRPr>
          </a:p>
          <a:p>
            <a:pPr indent="-114300"/>
            <a:r>
              <a:rPr lang="en-US" sz="1300" dirty="0">
                <a:latin typeface="Consolas" panose="020B0609020204030204" pitchFamily="49" charset="0"/>
              </a:rPr>
              <a:t>    </a:t>
            </a:r>
            <a:r>
              <a:rPr lang="en-US" sz="1300" dirty="0" smtClean="0">
                <a:latin typeface="Consolas" panose="020B0609020204030204" pitchFamily="49" charset="0"/>
              </a:rPr>
              <a:t>}</a:t>
            </a:r>
          </a:p>
          <a:p>
            <a:pPr indent="-114300"/>
            <a:endParaRPr lang="en-US" sz="1300" dirty="0">
              <a:latin typeface="Consolas" panose="020B0609020204030204" pitchFamily="49" charset="0"/>
            </a:endParaRPr>
          </a:p>
          <a:p>
            <a:pPr indent="-114300"/>
            <a:r>
              <a:rPr lang="en-US" sz="1300" dirty="0" smtClean="0">
                <a:latin typeface="Consolas" panose="020B0609020204030204" pitchFamily="49" charset="0"/>
              </a:rPr>
              <a:t>    if ( x &lt; z ) {</a:t>
            </a:r>
          </a:p>
          <a:p>
            <a:pPr indent="-114300"/>
            <a:r>
              <a:rPr lang="en-US" sz="1300" dirty="0">
                <a:latin typeface="Consolas" panose="020B0609020204030204" pitchFamily="49" charset="0"/>
              </a:rPr>
              <a:t> </a:t>
            </a:r>
            <a:r>
              <a:rPr lang="en-US" sz="1300" dirty="0" smtClean="0">
                <a:latin typeface="Consolas" panose="020B0609020204030204" pitchFamily="49" charset="0"/>
              </a:rPr>
              <a:t>       x = z;</a:t>
            </a:r>
          </a:p>
          <a:p>
            <a:pPr indent="-114300"/>
            <a:r>
              <a:rPr lang="en-US" sz="1300" dirty="0">
                <a:latin typeface="Consolas" panose="020B0609020204030204" pitchFamily="49" charset="0"/>
              </a:rPr>
              <a:t> </a:t>
            </a:r>
            <a:r>
              <a:rPr lang="en-US" sz="1300" dirty="0" smtClean="0">
                <a:latin typeface="Consolas" panose="020B0609020204030204" pitchFamily="49" charset="0"/>
              </a:rPr>
              <a:t>   }</a:t>
            </a:r>
            <a:endParaRPr lang="en-US" sz="1300" dirty="0">
              <a:latin typeface="Consolas" panose="020B0609020204030204" pitchFamily="49" charset="0"/>
            </a:endParaRPr>
          </a:p>
          <a:p>
            <a:pPr indent="-114300"/>
            <a:endParaRPr lang="en-US" sz="1300" dirty="0" smtClean="0">
              <a:latin typeface="Consolas" panose="020B0609020204030204" pitchFamily="49" charset="0"/>
            </a:endParaRPr>
          </a:p>
          <a:p>
            <a:pPr indent="-114300"/>
            <a:r>
              <a:rPr lang="en-US" sz="1300" dirty="0" smtClean="0">
                <a:latin typeface="Consolas" panose="020B0609020204030204" pitchFamily="49" charset="0"/>
              </a:rPr>
              <a:t>    return x;</a:t>
            </a:r>
            <a:endParaRPr lang="en-US" sz="1300" dirty="0">
              <a:latin typeface="Consolas" panose="020B0609020204030204" pitchFamily="49" charset="0"/>
            </a:endParaRPr>
          </a:p>
          <a:p>
            <a:pPr indent="-114300"/>
            <a:r>
              <a:rPr lang="en-US" sz="1300" dirty="0" smtClean="0">
                <a:latin typeface="Consolas" panose="020B0609020204030204" pitchFamily="49" charset="0"/>
              </a:rPr>
              <a:t>}</a:t>
            </a:r>
            <a:endParaRPr lang="en-US" sz="1300" dirty="0"/>
          </a:p>
        </p:txBody>
      </p:sp>
      <p:sp>
        <p:nvSpPr>
          <p:cNvPr id="8" name="Rectangle 7"/>
          <p:cNvSpPr/>
          <p:nvPr/>
        </p:nvSpPr>
        <p:spPr>
          <a:xfrm>
            <a:off x="4644008" y="2420888"/>
            <a:ext cx="4392489" cy="2693045"/>
          </a:xfrm>
          <a:prstGeom prst="rect">
            <a:avLst/>
          </a:prstGeom>
        </p:spPr>
        <p:txBody>
          <a:bodyPr wrap="square">
            <a:spAutoFit/>
          </a:bodyPr>
          <a:lstStyle/>
          <a:p>
            <a:pPr indent="-114300"/>
            <a:r>
              <a:rPr lang="en-US" sz="1300" dirty="0">
                <a:latin typeface="Consolas" panose="020B0609020204030204" pitchFamily="49" charset="0"/>
              </a:rPr>
              <a:t>double </a:t>
            </a:r>
            <a:r>
              <a:rPr lang="en-US" sz="1300" dirty="0" smtClean="0">
                <a:latin typeface="Consolas" panose="020B0609020204030204" pitchFamily="49" charset="0"/>
              </a:rPr>
              <a:t>max( </a:t>
            </a:r>
            <a:r>
              <a:rPr lang="en-US" sz="1300" dirty="0">
                <a:latin typeface="Consolas" panose="020B0609020204030204" pitchFamily="49" charset="0"/>
              </a:rPr>
              <a:t>double </a:t>
            </a:r>
            <a:r>
              <a:rPr lang="en-US" sz="1300" dirty="0" smtClean="0">
                <a:latin typeface="Consolas" panose="020B0609020204030204" pitchFamily="49" charset="0"/>
              </a:rPr>
              <a:t>x</a:t>
            </a:r>
            <a:r>
              <a:rPr lang="en-US" sz="1300" dirty="0">
                <a:latin typeface="Consolas" panose="020B0609020204030204" pitchFamily="49" charset="0"/>
              </a:rPr>
              <a:t> , double </a:t>
            </a:r>
            <a:r>
              <a:rPr lang="en-US" sz="1300" dirty="0" smtClean="0">
                <a:latin typeface="Consolas" panose="020B0609020204030204" pitchFamily="49" charset="0"/>
              </a:rPr>
              <a:t>y</a:t>
            </a:r>
            <a:r>
              <a:rPr lang="en-US" sz="1300" dirty="0">
                <a:latin typeface="Consolas" panose="020B0609020204030204" pitchFamily="49" charset="0"/>
              </a:rPr>
              <a:t> , double z</a:t>
            </a:r>
            <a:r>
              <a:rPr lang="en-US" sz="1300" dirty="0" smtClean="0">
                <a:latin typeface="Consolas" panose="020B0609020204030204" pitchFamily="49" charset="0"/>
              </a:rPr>
              <a:t> ) </a:t>
            </a:r>
            <a:r>
              <a:rPr lang="en-US" sz="1300" dirty="0">
                <a:latin typeface="Consolas" panose="020B0609020204030204" pitchFamily="49" charset="0"/>
              </a:rPr>
              <a:t>{</a:t>
            </a:r>
          </a:p>
          <a:p>
            <a:pPr indent="-114300"/>
            <a:r>
              <a:rPr lang="en-US" sz="1300" dirty="0">
                <a:latin typeface="Consolas" panose="020B0609020204030204" pitchFamily="49" charset="0"/>
              </a:rPr>
              <a:t>    </a:t>
            </a:r>
            <a:r>
              <a:rPr lang="en-US" sz="1300" dirty="0" smtClean="0">
                <a:latin typeface="Consolas" panose="020B0609020204030204" pitchFamily="49" charset="0"/>
              </a:rPr>
              <a:t>double result{x};</a:t>
            </a:r>
          </a:p>
          <a:p>
            <a:pPr indent="-114300"/>
            <a:endParaRPr lang="en-US" sz="1300" dirty="0">
              <a:latin typeface="Consolas" panose="020B0609020204030204" pitchFamily="49" charset="0"/>
            </a:endParaRPr>
          </a:p>
          <a:p>
            <a:pPr indent="-114300"/>
            <a:r>
              <a:rPr lang="en-US" sz="1300" dirty="0" smtClean="0">
                <a:latin typeface="Consolas" panose="020B0609020204030204" pitchFamily="49" charset="0"/>
              </a:rPr>
              <a:t>    if ( result &lt; y ) {</a:t>
            </a:r>
          </a:p>
          <a:p>
            <a:pPr indent="-114300"/>
            <a:r>
              <a:rPr lang="en-US" sz="1300" dirty="0">
                <a:latin typeface="Consolas" panose="020B0609020204030204" pitchFamily="49" charset="0"/>
              </a:rPr>
              <a:t> </a:t>
            </a:r>
            <a:r>
              <a:rPr lang="en-US" sz="1300" dirty="0" smtClean="0">
                <a:latin typeface="Consolas" panose="020B0609020204030204" pitchFamily="49" charset="0"/>
              </a:rPr>
              <a:t>       result = y;</a:t>
            </a:r>
          </a:p>
          <a:p>
            <a:pPr indent="-114300"/>
            <a:r>
              <a:rPr lang="en-US" sz="1300" dirty="0">
                <a:latin typeface="Consolas" panose="020B0609020204030204" pitchFamily="49" charset="0"/>
              </a:rPr>
              <a:t> </a:t>
            </a:r>
            <a:r>
              <a:rPr lang="en-US" sz="1300" dirty="0" smtClean="0">
                <a:latin typeface="Consolas" panose="020B0609020204030204" pitchFamily="49" charset="0"/>
              </a:rPr>
              <a:t>   }</a:t>
            </a:r>
            <a:endParaRPr lang="en-US" sz="1300" dirty="0">
              <a:latin typeface="Consolas" panose="020B0609020204030204" pitchFamily="49" charset="0"/>
            </a:endParaRPr>
          </a:p>
          <a:p>
            <a:pPr indent="-114300"/>
            <a:endParaRPr lang="en-US" sz="1300" dirty="0" smtClean="0">
              <a:latin typeface="Consolas" panose="020B0609020204030204" pitchFamily="49" charset="0"/>
            </a:endParaRPr>
          </a:p>
          <a:p>
            <a:pPr indent="-114300"/>
            <a:r>
              <a:rPr lang="en-US" sz="1300" dirty="0" smtClean="0">
                <a:latin typeface="Consolas" panose="020B0609020204030204" pitchFamily="49" charset="0"/>
              </a:rPr>
              <a:t>    </a:t>
            </a:r>
            <a:r>
              <a:rPr lang="en-US" sz="1300" dirty="0">
                <a:latin typeface="Consolas" panose="020B0609020204030204" pitchFamily="49" charset="0"/>
              </a:rPr>
              <a:t>if ( result &lt; </a:t>
            </a:r>
            <a:r>
              <a:rPr lang="en-US" sz="1300" dirty="0" smtClean="0">
                <a:latin typeface="Consolas" panose="020B0609020204030204" pitchFamily="49" charset="0"/>
              </a:rPr>
              <a:t>z </a:t>
            </a:r>
            <a:r>
              <a:rPr lang="en-US" sz="1300" dirty="0">
                <a:latin typeface="Consolas" panose="020B0609020204030204" pitchFamily="49" charset="0"/>
              </a:rPr>
              <a:t>) {</a:t>
            </a:r>
          </a:p>
          <a:p>
            <a:pPr indent="-114300"/>
            <a:r>
              <a:rPr lang="en-US" sz="1300" dirty="0">
                <a:latin typeface="Consolas" panose="020B0609020204030204" pitchFamily="49" charset="0"/>
              </a:rPr>
              <a:t>        result = </a:t>
            </a:r>
            <a:r>
              <a:rPr lang="en-US" sz="1300" dirty="0" smtClean="0">
                <a:latin typeface="Consolas" panose="020B0609020204030204" pitchFamily="49" charset="0"/>
              </a:rPr>
              <a:t>z;</a:t>
            </a:r>
            <a:endParaRPr lang="en-US" sz="1300" dirty="0">
              <a:latin typeface="Consolas" panose="020B0609020204030204" pitchFamily="49" charset="0"/>
            </a:endParaRPr>
          </a:p>
          <a:p>
            <a:pPr indent="-114300"/>
            <a:r>
              <a:rPr lang="en-US" sz="1300" dirty="0">
                <a:latin typeface="Consolas" panose="020B0609020204030204" pitchFamily="49" charset="0"/>
              </a:rPr>
              <a:t>    }</a:t>
            </a:r>
          </a:p>
          <a:p>
            <a:pPr indent="-114300"/>
            <a:endParaRPr lang="en-US" sz="1300" dirty="0" smtClean="0">
              <a:latin typeface="Consolas" panose="020B0609020204030204" pitchFamily="49" charset="0"/>
            </a:endParaRPr>
          </a:p>
          <a:p>
            <a:pPr indent="-114300"/>
            <a:r>
              <a:rPr lang="en-US" sz="1300" dirty="0" smtClean="0">
                <a:latin typeface="Consolas" panose="020B0609020204030204" pitchFamily="49" charset="0"/>
              </a:rPr>
              <a:t>    return result;</a:t>
            </a:r>
            <a:endParaRPr lang="en-US" sz="1300" dirty="0">
              <a:latin typeface="Consolas" panose="020B0609020204030204" pitchFamily="49" charset="0"/>
            </a:endParaRPr>
          </a:p>
          <a:p>
            <a:pPr indent="-114300"/>
            <a:r>
              <a:rPr lang="en-US" sz="1300" dirty="0" smtClean="0">
                <a:latin typeface="Consolas" panose="020B0609020204030204" pitchFamily="49" charset="0"/>
              </a:rPr>
              <a:t>}</a:t>
            </a:r>
            <a:endParaRPr lang="en-US" sz="1300" dirty="0"/>
          </a:p>
        </p:txBody>
      </p:sp>
    </p:spTree>
    <p:custDataLst>
      <p:tags r:id="rId1"/>
    </p:custDataLst>
    <p:extLst>
      <p:ext uri="{BB962C8B-B14F-4D97-AF65-F5344CB8AC3E}">
        <p14:creationId xmlns:p14="http://schemas.microsoft.com/office/powerpoint/2010/main" val="299979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on the maximum</a:t>
            </a:r>
            <a:br>
              <a:rPr lang="en-US" dirty="0"/>
            </a:br>
            <a:r>
              <a:rPr lang="en-US" dirty="0"/>
              <a:t>of three parameters</a:t>
            </a:r>
            <a:endParaRPr lang="en-CA" dirty="0"/>
          </a:p>
        </p:txBody>
      </p:sp>
      <p:sp>
        <p:nvSpPr>
          <p:cNvPr id="3" name="Content Placeholder 2"/>
          <p:cNvSpPr>
            <a:spLocks noGrp="1"/>
          </p:cNvSpPr>
          <p:nvPr>
            <p:ph idx="1"/>
          </p:nvPr>
        </p:nvSpPr>
        <p:spPr/>
        <p:txBody>
          <a:bodyPr/>
          <a:lstStyle/>
          <a:p>
            <a:r>
              <a:rPr lang="en-US" dirty="0" smtClean="0"/>
              <a:t>There are many equally valid ways of writing the same function:</a:t>
            </a:r>
            <a:endParaRPr lang="en-US" dirty="0">
              <a:latin typeface="Consolas" panose="020B0609020204030204" pitchFamily="49" charset="0"/>
            </a:endParaRPr>
          </a:p>
          <a:p>
            <a:pPr lvl="3"/>
            <a:endParaRPr lang="en-US" dirty="0"/>
          </a:p>
          <a:p>
            <a:pPr lvl="2"/>
            <a:endParaRPr lang="en-US" dirty="0" smtClean="0"/>
          </a:p>
          <a:p>
            <a:pPr lvl="2"/>
            <a:endParaRPr lang="en-CA" dirty="0" smtClean="0"/>
          </a:p>
        </p:txBody>
      </p:sp>
      <p:sp>
        <p:nvSpPr>
          <p:cNvPr id="4" name="Rectangle 3"/>
          <p:cNvSpPr/>
          <p:nvPr/>
        </p:nvSpPr>
        <p:spPr>
          <a:xfrm>
            <a:off x="1907704" y="2132856"/>
            <a:ext cx="5123386" cy="3785652"/>
          </a:xfrm>
          <a:prstGeom prst="rect">
            <a:avLst/>
          </a:prstGeom>
        </p:spPr>
        <p:txBody>
          <a:bodyPr wrap="square">
            <a:spAutoFit/>
          </a:bodyPr>
          <a:lstStyle/>
          <a:p>
            <a:pPr indent="-114300"/>
            <a:r>
              <a:rPr lang="en-US" sz="1600" dirty="0">
                <a:latin typeface="Consolas" panose="020B0609020204030204" pitchFamily="49" charset="0"/>
              </a:rPr>
              <a:t>double </a:t>
            </a:r>
            <a:r>
              <a:rPr lang="en-US" sz="1600" dirty="0" smtClean="0">
                <a:latin typeface="Consolas" panose="020B0609020204030204" pitchFamily="49" charset="0"/>
              </a:rPr>
              <a:t>max( </a:t>
            </a:r>
            <a:r>
              <a:rPr lang="en-US" sz="1600" dirty="0">
                <a:latin typeface="Consolas" panose="020B0609020204030204" pitchFamily="49" charset="0"/>
              </a:rPr>
              <a:t>double </a:t>
            </a:r>
            <a:r>
              <a:rPr lang="en-US" sz="1600" dirty="0" smtClean="0">
                <a:latin typeface="Consolas" panose="020B0609020204030204" pitchFamily="49" charset="0"/>
              </a:rPr>
              <a:t>x, double y, double z </a:t>
            </a:r>
            <a:r>
              <a:rPr lang="en-US" sz="1600" dirty="0">
                <a:latin typeface="Consolas" panose="020B0609020204030204" pitchFamily="49" charset="0"/>
              </a:rPr>
              <a:t>) {</a:t>
            </a:r>
          </a:p>
          <a:p>
            <a:pPr indent="-114300"/>
            <a:r>
              <a:rPr lang="en-US" sz="1600" dirty="0">
                <a:latin typeface="Consolas" panose="020B0609020204030204" pitchFamily="49" charset="0"/>
              </a:rPr>
              <a:t>    if ( </a:t>
            </a:r>
            <a:r>
              <a:rPr lang="en-US" sz="1600" dirty="0" smtClean="0">
                <a:latin typeface="Consolas" panose="020B0609020204030204" pitchFamily="49" charset="0"/>
              </a:rPr>
              <a:t>x &gt;= y ) {</a:t>
            </a:r>
          </a:p>
          <a:p>
            <a:pPr indent="-114300"/>
            <a:r>
              <a:rPr lang="en-US" sz="1600" dirty="0">
                <a:latin typeface="Consolas" panose="020B0609020204030204" pitchFamily="49" charset="0"/>
              </a:rPr>
              <a:t> </a:t>
            </a:r>
            <a:r>
              <a:rPr lang="en-US" sz="1600" dirty="0" smtClean="0">
                <a:latin typeface="Consolas" panose="020B0609020204030204" pitchFamily="49" charset="0"/>
              </a:rPr>
              <a:t>       if ( x &gt;= z ) {</a:t>
            </a:r>
          </a:p>
          <a:p>
            <a:pPr indent="-114300"/>
            <a:r>
              <a:rPr lang="en-US" sz="1600" dirty="0">
                <a:latin typeface="Consolas" panose="020B0609020204030204" pitchFamily="49" charset="0"/>
              </a:rPr>
              <a:t> </a:t>
            </a:r>
            <a:r>
              <a:rPr lang="en-US" sz="1600" dirty="0" smtClean="0">
                <a:latin typeface="Consolas" panose="020B0609020204030204" pitchFamily="49" charset="0"/>
              </a:rPr>
              <a:t>           return x;</a:t>
            </a:r>
          </a:p>
          <a:p>
            <a:pPr indent="-114300"/>
            <a:r>
              <a:rPr lang="en-US" sz="1600" dirty="0">
                <a:latin typeface="Consolas" panose="020B0609020204030204" pitchFamily="49" charset="0"/>
              </a:rPr>
              <a:t> </a:t>
            </a:r>
            <a:r>
              <a:rPr lang="en-US" sz="1600" dirty="0" smtClean="0">
                <a:latin typeface="Consolas" panose="020B0609020204030204" pitchFamily="49" charset="0"/>
              </a:rPr>
              <a:t>       } else {</a:t>
            </a:r>
          </a:p>
          <a:p>
            <a:pPr indent="-114300"/>
            <a:r>
              <a:rPr lang="en-US" sz="1600" dirty="0">
                <a:latin typeface="Consolas" panose="020B0609020204030204" pitchFamily="49" charset="0"/>
              </a:rPr>
              <a:t> </a:t>
            </a:r>
            <a:r>
              <a:rPr lang="en-US" sz="1600" dirty="0" smtClean="0">
                <a:latin typeface="Consolas" panose="020B0609020204030204" pitchFamily="49" charset="0"/>
              </a:rPr>
              <a:t>           return z;</a:t>
            </a:r>
          </a:p>
          <a:p>
            <a:pPr indent="-114300"/>
            <a:r>
              <a:rPr lang="en-US" sz="1600" dirty="0">
                <a:latin typeface="Consolas" panose="020B0609020204030204" pitchFamily="49" charset="0"/>
              </a:rPr>
              <a:t> </a:t>
            </a:r>
            <a:r>
              <a:rPr lang="en-US" sz="1600" dirty="0" smtClean="0">
                <a:latin typeface="Consolas" panose="020B0609020204030204" pitchFamily="49" charset="0"/>
              </a:rPr>
              <a:t>       }</a:t>
            </a:r>
          </a:p>
          <a:p>
            <a:pPr indent="-114300"/>
            <a:r>
              <a:rPr lang="en-US" sz="1600" dirty="0">
                <a:latin typeface="Consolas" panose="020B0609020204030204" pitchFamily="49" charset="0"/>
              </a:rPr>
              <a:t> </a:t>
            </a:r>
            <a:r>
              <a:rPr lang="en-US" sz="1600" dirty="0" smtClean="0">
                <a:latin typeface="Consolas" panose="020B0609020204030204" pitchFamily="49" charset="0"/>
              </a:rPr>
              <a:t>   } else {</a:t>
            </a:r>
          </a:p>
          <a:p>
            <a:pPr indent="-114300"/>
            <a:r>
              <a:rPr lang="en-US" sz="1600" dirty="0">
                <a:latin typeface="Consolas" panose="020B0609020204030204" pitchFamily="49" charset="0"/>
              </a:rPr>
              <a:t> </a:t>
            </a:r>
            <a:r>
              <a:rPr lang="en-US" sz="1600" dirty="0" smtClean="0">
                <a:latin typeface="Consolas" panose="020B0609020204030204" pitchFamily="49" charset="0"/>
              </a:rPr>
              <a:t>       if ( y &gt;= z ) {</a:t>
            </a:r>
          </a:p>
          <a:p>
            <a:pPr indent="-114300"/>
            <a:r>
              <a:rPr lang="en-US" sz="1600" dirty="0">
                <a:latin typeface="Consolas" panose="020B0609020204030204" pitchFamily="49" charset="0"/>
              </a:rPr>
              <a:t> </a:t>
            </a:r>
            <a:r>
              <a:rPr lang="en-US" sz="1600" dirty="0" smtClean="0">
                <a:latin typeface="Consolas" panose="020B0609020204030204" pitchFamily="49" charset="0"/>
              </a:rPr>
              <a:t>           return y;</a:t>
            </a:r>
          </a:p>
          <a:p>
            <a:pPr indent="-114300"/>
            <a:r>
              <a:rPr lang="en-US" sz="1600" dirty="0">
                <a:latin typeface="Consolas" panose="020B0609020204030204" pitchFamily="49" charset="0"/>
              </a:rPr>
              <a:t> </a:t>
            </a:r>
            <a:r>
              <a:rPr lang="en-US" sz="1600" dirty="0" smtClean="0">
                <a:latin typeface="Consolas" panose="020B0609020204030204" pitchFamily="49" charset="0"/>
              </a:rPr>
              <a:t>       } else {</a:t>
            </a:r>
          </a:p>
          <a:p>
            <a:pPr indent="-114300"/>
            <a:r>
              <a:rPr lang="en-US" sz="1600" dirty="0">
                <a:latin typeface="Consolas" panose="020B0609020204030204" pitchFamily="49" charset="0"/>
              </a:rPr>
              <a:t> </a:t>
            </a:r>
            <a:r>
              <a:rPr lang="en-US" sz="1600" dirty="0" smtClean="0">
                <a:latin typeface="Consolas" panose="020B0609020204030204" pitchFamily="49" charset="0"/>
              </a:rPr>
              <a:t>           return z;</a:t>
            </a:r>
          </a:p>
          <a:p>
            <a:pPr indent="-114300"/>
            <a:r>
              <a:rPr lang="en-US" sz="1600" dirty="0">
                <a:latin typeface="Consolas" panose="020B0609020204030204" pitchFamily="49" charset="0"/>
              </a:rPr>
              <a:t> </a:t>
            </a:r>
            <a:r>
              <a:rPr lang="en-US" sz="1600" dirty="0" smtClean="0">
                <a:latin typeface="Consolas" panose="020B0609020204030204" pitchFamily="49" charset="0"/>
              </a:rPr>
              <a:t>       }</a:t>
            </a:r>
          </a:p>
          <a:p>
            <a:pPr indent="-114300"/>
            <a:r>
              <a:rPr lang="en-US" sz="1600" dirty="0">
                <a:latin typeface="Consolas" panose="020B0609020204030204" pitchFamily="49" charset="0"/>
              </a:rPr>
              <a:t> </a:t>
            </a:r>
            <a:r>
              <a:rPr lang="en-US" sz="1600" dirty="0" smtClean="0">
                <a:latin typeface="Consolas" panose="020B0609020204030204" pitchFamily="49" charset="0"/>
              </a:rPr>
              <a:t>   }</a:t>
            </a:r>
            <a:endParaRPr lang="en-US" sz="1600" dirty="0">
              <a:latin typeface="Consolas" panose="020B0609020204030204" pitchFamily="49" charset="0"/>
            </a:endParaRPr>
          </a:p>
          <a:p>
            <a:pPr indent="-114300"/>
            <a:r>
              <a:rPr lang="en-US" sz="1600" dirty="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379764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Let’s write a function that solves a problem:</a:t>
            </a:r>
          </a:p>
          <a:p>
            <a:pPr lvl="1"/>
            <a:r>
              <a:rPr lang="en-US" dirty="0" smtClean="0"/>
              <a:t>Let us write a function that returns the root of </a:t>
            </a:r>
            <a:r>
              <a:rPr lang="en-US" i="1" dirty="0" smtClean="0">
                <a:latin typeface="Times New Roman" panose="02020603050405020304" pitchFamily="18" charset="0"/>
                <a:cs typeface="Times New Roman" panose="02020603050405020304" pitchFamily="18" charset="0"/>
              </a:rPr>
              <a:t>ax</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b</a:t>
            </a:r>
          </a:p>
          <a:p>
            <a:pPr lvl="1"/>
            <a:r>
              <a:rPr lang="en-US" dirty="0" smtClean="0"/>
              <a:t>Now, if </a:t>
            </a:r>
          </a:p>
          <a:p>
            <a:pPr lvl="1"/>
            <a:endParaRPr lang="en-US"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r>
              <a:rPr lang="en-US" dirty="0" smtClean="0">
                <a:cs typeface="Times New Roman" panose="02020603050405020304" pitchFamily="18" charset="0"/>
              </a:rPr>
              <a:t>Note that we don’t care about the variable: </a:t>
            </a:r>
          </a:p>
          <a:p>
            <a:pPr lvl="1"/>
            <a:endParaRPr lang="en-US" dirty="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 is the root of </a:t>
            </a:r>
            <a:r>
              <a:rPr lang="en-US" i="1" dirty="0" smtClean="0">
                <a:latin typeface="Times New Roman" panose="02020603050405020304" pitchFamily="18" charset="0"/>
                <a:cs typeface="Times New Roman" panose="02020603050405020304" pitchFamily="18" charset="0"/>
              </a:rPr>
              <a:t>ay</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a:t>
            </a:r>
            <a:r>
              <a:rPr lang="en-US" i="1" dirty="0" smtClean="0">
                <a:latin typeface="Symbol" panose="05050102010706020507" pitchFamily="18" charset="2"/>
                <a:cs typeface="Times New Roman" panose="02020603050405020304" pitchFamily="18" charset="0"/>
              </a:rPr>
              <a:t>x</a:t>
            </a:r>
            <a:r>
              <a:rPr lang="en-US" i="1" dirty="0" smtClean="0">
                <a:latin typeface="Times New Roman" panose="02020603050405020304" pitchFamily="18" charset="0"/>
                <a:cs typeface="Times New Roman" panose="02020603050405020304" pitchFamily="18" charset="0"/>
              </a:rPr>
              <a:t> + b</a:t>
            </a:r>
          </a:p>
          <a:p>
            <a:pPr lvl="2"/>
            <a:endParaRPr lang="en-US" i="1" dirty="0">
              <a:latin typeface="Times New Roman" panose="02020603050405020304" pitchFamily="18" charset="0"/>
              <a:cs typeface="Times New Roman" panose="02020603050405020304" pitchFamily="18" charset="0"/>
            </a:endParaRPr>
          </a:p>
          <a:p>
            <a:pPr lvl="1"/>
            <a:r>
              <a:rPr lang="en-US" dirty="0" smtClean="0">
                <a:cs typeface="Times New Roman" panose="02020603050405020304" pitchFamily="18" charset="0"/>
              </a:rPr>
              <a:t>Thus, the only information we need are the values of the coefficients</a:t>
            </a:r>
            <a:endParaRPr lang="en-CA" dirty="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07583798"/>
              </p:ext>
            </p:extLst>
          </p:nvPr>
        </p:nvGraphicFramePr>
        <p:xfrm>
          <a:off x="2123728" y="2348880"/>
          <a:ext cx="1160462" cy="328612"/>
        </p:xfrm>
        <a:graphic>
          <a:graphicData uri="http://schemas.openxmlformats.org/presentationml/2006/ole">
            <mc:AlternateContent xmlns:mc="http://schemas.openxmlformats.org/markup-compatibility/2006">
              <mc:Choice xmlns:v="urn:schemas-microsoft-com:vml" Requires="v">
                <p:oleObj spid="_x0000_s2073" name="Equation" r:id="rId4" imgW="583920" imgH="164880" progId="Equation.DSMT4">
                  <p:embed/>
                </p:oleObj>
              </mc:Choice>
              <mc:Fallback>
                <p:oleObj name="Equation" r:id="rId4" imgW="583920" imgH="164880" progId="Equation.DSMT4">
                  <p:embed/>
                  <p:pic>
                    <p:nvPicPr>
                      <p:cNvPr id="0" name="Object 5"/>
                      <p:cNvPicPr>
                        <a:picLocks noChangeAspect="1" noChangeArrowheads="1"/>
                      </p:cNvPicPr>
                      <p:nvPr/>
                    </p:nvPicPr>
                    <p:blipFill>
                      <a:blip r:embed="rId5"/>
                      <a:srcRect/>
                      <a:stretch>
                        <a:fillRect/>
                      </a:stretch>
                    </p:blipFill>
                    <p:spPr bwMode="auto">
                      <a:xfrm>
                        <a:off x="2123728" y="2348880"/>
                        <a:ext cx="11604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9889406"/>
              </p:ext>
            </p:extLst>
          </p:nvPr>
        </p:nvGraphicFramePr>
        <p:xfrm>
          <a:off x="2525772" y="2708920"/>
          <a:ext cx="933450" cy="328612"/>
        </p:xfrm>
        <a:graphic>
          <a:graphicData uri="http://schemas.openxmlformats.org/presentationml/2006/ole">
            <mc:AlternateContent xmlns:mc="http://schemas.openxmlformats.org/markup-compatibility/2006">
              <mc:Choice xmlns:v="urn:schemas-microsoft-com:vml" Requires="v">
                <p:oleObj spid="_x0000_s2074" name="Equation" r:id="rId6" imgW="469800" imgH="164880" progId="Equation.DSMT4">
                  <p:embed/>
                </p:oleObj>
              </mc:Choice>
              <mc:Fallback>
                <p:oleObj name="Equation" r:id="rId6" imgW="469800" imgH="164880" progId="Equation.DSMT4">
                  <p:embed/>
                  <p:pic>
                    <p:nvPicPr>
                      <p:cNvPr id="0" name=""/>
                      <p:cNvPicPr>
                        <a:picLocks noChangeAspect="1" noChangeArrowheads="1"/>
                      </p:cNvPicPr>
                      <p:nvPr/>
                    </p:nvPicPr>
                    <p:blipFill>
                      <a:blip r:embed="rId7"/>
                      <a:srcRect/>
                      <a:stretch>
                        <a:fillRect/>
                      </a:stretch>
                    </p:blipFill>
                    <p:spPr bwMode="auto">
                      <a:xfrm>
                        <a:off x="2525772" y="2708920"/>
                        <a:ext cx="9334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39984497"/>
              </p:ext>
            </p:extLst>
          </p:nvPr>
        </p:nvGraphicFramePr>
        <p:xfrm>
          <a:off x="2649556" y="2983607"/>
          <a:ext cx="882650" cy="733425"/>
        </p:xfrm>
        <a:graphic>
          <a:graphicData uri="http://schemas.openxmlformats.org/presentationml/2006/ole">
            <mc:AlternateContent xmlns:mc="http://schemas.openxmlformats.org/markup-compatibility/2006">
              <mc:Choice xmlns:v="urn:schemas-microsoft-com:vml" Requires="v">
                <p:oleObj spid="_x0000_s2075" name="Equation" r:id="rId8" imgW="444240" imgH="368280" progId="Equation.DSMT4">
                  <p:embed/>
                </p:oleObj>
              </mc:Choice>
              <mc:Fallback>
                <p:oleObj name="Equation" r:id="rId8" imgW="444240" imgH="368280" progId="Equation.DSMT4">
                  <p:embed/>
                  <p:pic>
                    <p:nvPicPr>
                      <p:cNvPr id="0" name=""/>
                      <p:cNvPicPr>
                        <a:picLocks noChangeAspect="1" noChangeArrowheads="1"/>
                      </p:cNvPicPr>
                      <p:nvPr/>
                    </p:nvPicPr>
                    <p:blipFill>
                      <a:blip r:embed="rId9"/>
                      <a:srcRect/>
                      <a:stretch>
                        <a:fillRect/>
                      </a:stretch>
                    </p:blipFill>
                    <p:spPr bwMode="auto">
                      <a:xfrm>
                        <a:off x="2649556" y="2983607"/>
                        <a:ext cx="8826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0036550"/>
              </p:ext>
            </p:extLst>
          </p:nvPr>
        </p:nvGraphicFramePr>
        <p:xfrm>
          <a:off x="1691680" y="4581128"/>
          <a:ext cx="435841" cy="666750"/>
        </p:xfrm>
        <a:graphic>
          <a:graphicData uri="http://schemas.openxmlformats.org/presentationml/2006/ole">
            <mc:AlternateContent xmlns:mc="http://schemas.openxmlformats.org/markup-compatibility/2006">
              <mc:Choice xmlns:v="urn:schemas-microsoft-com:vml" Requires="v">
                <p:oleObj spid="_x0000_s2076"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srcRect/>
                      <a:stretch>
                        <a:fillRect/>
                      </a:stretch>
                    </p:blipFill>
                    <p:spPr bwMode="auto">
                      <a:xfrm>
                        <a:off x="1691680" y="4581128"/>
                        <a:ext cx="43584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7374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Thus, a reasonable function declaration is:</a:t>
            </a:r>
          </a:p>
          <a:p>
            <a:pPr marL="800100" lvl="2" indent="0">
              <a:buNone/>
            </a:pPr>
            <a:r>
              <a:rPr lang="en-US" sz="1400" dirty="0" smtClean="0">
                <a:latin typeface="Consolas" panose="020B0609020204030204" pitchFamily="49" charset="0"/>
                <a:cs typeface="Consolas" panose="020B0609020204030204" pitchFamily="49" charset="0"/>
              </a:rPr>
              <a:t>// Function declarations</a:t>
            </a:r>
          </a:p>
          <a:p>
            <a:pPr marL="800100" lvl="2" indent="0">
              <a:buNone/>
            </a:pPr>
            <a:r>
              <a:rPr lang="en-US" sz="1400" dirty="0" smtClean="0">
                <a:latin typeface="Consolas" panose="020B0609020204030204" pitchFamily="49" charset="0"/>
                <a:cs typeface="Consolas" panose="020B0609020204030204" pitchFamily="49" charset="0"/>
              </a:rPr>
              <a:t>//  - Find the root of ax + b where 'x' is the unknown</a:t>
            </a:r>
            <a:endParaRPr lang="en-CA"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linear_root</a:t>
            </a:r>
            <a:r>
              <a:rPr lang="en-US" sz="1400" dirty="0" smtClean="0">
                <a:latin typeface="Consolas" panose="020B0609020204030204" pitchFamily="49" charset="0"/>
                <a:cs typeface="Consolas" panose="020B0609020204030204" pitchFamily="49" charset="0"/>
              </a:rPr>
              <a:t>( double a, double b );</a:t>
            </a:r>
            <a:endParaRPr lang="en-CA" sz="1400" dirty="0" smtClean="0">
              <a:latin typeface="Consolas" panose="020B0609020204030204" pitchFamily="49" charset="0"/>
              <a:cs typeface="Consolas" panose="020B0609020204030204" pitchFamily="49" charset="0"/>
            </a:endParaRPr>
          </a:p>
          <a:p>
            <a:endParaRPr lang="en-CA" sz="1400" dirty="0" smtClean="0"/>
          </a:p>
          <a:p>
            <a:r>
              <a:rPr lang="en-US" dirty="0" smtClean="0"/>
              <a:t>The function implementation is:</a:t>
            </a:r>
            <a:endParaRPr lang="en-CA" dirty="0"/>
          </a:p>
          <a:p>
            <a:pPr marL="800100" lvl="2" indent="0">
              <a:buNone/>
            </a:pPr>
            <a:r>
              <a:rPr lang="en-US" sz="1400" dirty="0">
                <a:latin typeface="Consolas" panose="020B0609020204030204" pitchFamily="49" charset="0"/>
                <a:cs typeface="Consolas" panose="020B0609020204030204" pitchFamily="49" charset="0"/>
              </a:rPr>
              <a:t>// Function declarations</a:t>
            </a:r>
            <a:endParaRPr lang="en-CA"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linear_root</a:t>
            </a: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Parameters:</a:t>
            </a:r>
          </a:p>
          <a:p>
            <a:pPr marL="800100" lvl="2" indent="0">
              <a:buNone/>
            </a:pPr>
            <a:r>
              <a:rPr lang="en-US" sz="1400" dirty="0" smtClean="0">
                <a:latin typeface="Consolas" panose="020B0609020204030204" pitchFamily="49" charset="0"/>
                <a:cs typeface="Consolas" panose="020B0609020204030204" pitchFamily="49" charset="0"/>
              </a:rPr>
              <a:t>//      double a        The coefficient of 'x'</a:t>
            </a:r>
          </a:p>
          <a:p>
            <a:pPr marL="800100" lvl="2" indent="0">
              <a:buNone/>
            </a:pPr>
            <a:r>
              <a:rPr lang="en-US" sz="1400" dirty="0" smtClean="0">
                <a:latin typeface="Consolas" panose="020B0609020204030204" pitchFamily="49" charset="0"/>
                <a:cs typeface="Consolas" panose="020B0609020204030204" pitchFamily="49" charset="0"/>
              </a:rPr>
              <a:t>//      double b        The constant coefficient</a:t>
            </a:r>
          </a:p>
          <a:p>
            <a:pPr marL="800100" lvl="2" indent="0">
              <a:buNone/>
            </a:pPr>
            <a:r>
              <a:rPr lang="en-US" sz="1400" dirty="0" smtClean="0">
                <a:latin typeface="Consolas" panose="020B0609020204030204" pitchFamily="49" charset="0"/>
                <a:cs typeface="Consolas" panose="020B0609020204030204" pitchFamily="49" charset="0"/>
              </a:rPr>
              <a:t>// Find the root of the linear polynomial ax + b</a:t>
            </a:r>
          </a:p>
          <a:p>
            <a:pPr marL="800100" lvl="2" indent="0">
              <a:buNone/>
            </a:pPr>
            <a:r>
              <a:rPr lang="en-US" sz="1400" dirty="0" smtClean="0">
                <a:latin typeface="Consolas" panose="020B0609020204030204" pitchFamily="49" charset="0"/>
                <a:cs typeface="Consolas" panose="020B0609020204030204" pitchFamily="49" charset="0"/>
              </a:rPr>
              <a:t>//   - The equation ax + b = 0 &lt;=&gt; ax = -b</a:t>
            </a:r>
          </a:p>
          <a:p>
            <a:pPr marL="800100" lvl="2" indent="0">
              <a:buNone/>
            </a:pPr>
            <a:r>
              <a:rPr lang="en-US" sz="1400" dirty="0" smtClean="0">
                <a:latin typeface="Consolas" panose="020B0609020204030204" pitchFamily="49" charset="0"/>
                <a:cs typeface="Consolas" panose="020B0609020204030204" pitchFamily="49" charset="0"/>
              </a:rPr>
              <a:t>//                             &lt;=&gt;  x = -b/a</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linear_root</a:t>
            </a:r>
            <a:r>
              <a:rPr lang="en-US" sz="1400" dirty="0" smtClean="0">
                <a:latin typeface="Consolas" panose="020B0609020204030204" pitchFamily="49" charset="0"/>
                <a:cs typeface="Consolas" panose="020B0609020204030204" pitchFamily="49" charset="0"/>
              </a:rPr>
              <a:t>( double a, double b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-b/a;</a:t>
            </a:r>
          </a:p>
          <a:p>
            <a:pPr marL="800100" lvl="2" indent="0">
              <a:buNone/>
            </a:pPr>
            <a:r>
              <a:rPr lang="en-US" sz="1400" dirty="0" smtClean="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315140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other code</a:t>
            </a:r>
            <a:endParaRPr lang="en-CA" dirty="0"/>
          </a:p>
        </p:txBody>
      </p:sp>
      <p:sp>
        <p:nvSpPr>
          <p:cNvPr id="3" name="Content Placeholder 2"/>
          <p:cNvSpPr>
            <a:spLocks noGrp="1"/>
          </p:cNvSpPr>
          <p:nvPr>
            <p:ph idx="1"/>
          </p:nvPr>
        </p:nvSpPr>
        <p:spPr/>
        <p:txBody>
          <a:bodyPr/>
          <a:lstStyle/>
          <a:p>
            <a:r>
              <a:rPr lang="en-US" dirty="0" smtClean="0"/>
              <a:t>To this point, we have described:</a:t>
            </a:r>
          </a:p>
          <a:p>
            <a:pPr lvl="1"/>
            <a:r>
              <a:rPr lang="en-US" dirty="0" smtClean="0"/>
              <a:t>Function declarations, including</a:t>
            </a:r>
          </a:p>
          <a:p>
            <a:pPr marL="1314450" lvl="3" indent="0">
              <a:buNone/>
            </a:pPr>
            <a:r>
              <a:rPr lang="en-US" dirty="0" err="1" smtClean="0">
                <a:latin typeface="Consolas" panose="020B0609020204030204" pitchFamily="49" charset="0"/>
              </a:rPr>
              <a:t>int</a:t>
            </a:r>
            <a:r>
              <a:rPr lang="en-US" dirty="0" smtClean="0">
                <a:latin typeface="Consolas" panose="020B0609020204030204" pitchFamily="49" charset="0"/>
              </a:rPr>
              <a:t> main()</a:t>
            </a:r>
            <a:r>
              <a:rPr lang="en-CA" dirty="0" smtClean="0">
                <a:latin typeface="Consolas" panose="020B0609020204030204" pitchFamily="49" charset="0"/>
              </a:rPr>
              <a:t>;</a:t>
            </a:r>
          </a:p>
          <a:p>
            <a:pPr marL="1314450" lvl="3" indent="0">
              <a:buNone/>
            </a:pPr>
            <a:r>
              <a:rPr lang="en-US" dirty="0" smtClean="0">
                <a:latin typeface="Consolas" panose="020B0609020204030204" pitchFamily="49" charset="0"/>
              </a:rPr>
              <a:t>double cos( double x );</a:t>
            </a:r>
          </a:p>
          <a:p>
            <a:pPr marL="1314450" lvl="3" indent="0">
              <a:buNone/>
            </a:pPr>
            <a:r>
              <a:rPr lang="en-US" dirty="0" smtClean="0">
                <a:latin typeface="Consolas" panose="020B0609020204030204" pitchFamily="49" charset="0"/>
              </a:rPr>
              <a:t>double pow( double x, double y );</a:t>
            </a:r>
          </a:p>
          <a:p>
            <a:pPr lvl="1"/>
            <a:endParaRPr lang="en-US" dirty="0" smtClean="0"/>
          </a:p>
          <a:p>
            <a:pPr lvl="1"/>
            <a:r>
              <a:rPr lang="en-US" dirty="0" smtClean="0"/>
              <a:t>One function definition:</a:t>
            </a:r>
            <a:endParaRPr lang="en-US" dirty="0"/>
          </a:p>
          <a:p>
            <a:pPr marL="1314450" lvl="3" indent="0">
              <a:buNone/>
            </a:pPr>
            <a:r>
              <a:rPr lang="en-US" dirty="0" err="1">
                <a:latin typeface="Consolas" panose="020B0609020204030204" pitchFamily="49" charset="0"/>
              </a:rPr>
              <a:t>int</a:t>
            </a:r>
            <a:r>
              <a:rPr lang="en-US" dirty="0">
                <a:latin typeface="Consolas" panose="020B0609020204030204" pitchFamily="49" charset="0"/>
              </a:rPr>
              <a:t> main</a:t>
            </a:r>
            <a:r>
              <a:rPr lang="en-US" dirty="0" smtClean="0">
                <a:latin typeface="Consolas" panose="020B0609020204030204" pitchFamily="49" charset="0"/>
              </a:rPr>
              <a:t>()</a:t>
            </a:r>
            <a:r>
              <a:rPr lang="en-CA" dirty="0" smtClean="0">
                <a:latin typeface="Consolas" panose="020B0609020204030204" pitchFamily="49" charset="0"/>
              </a:rPr>
              <a:t> {</a:t>
            </a:r>
          </a:p>
          <a:p>
            <a:pPr marL="1314450" lvl="3" indent="0">
              <a:buNone/>
            </a:pPr>
            <a:r>
              <a:rPr lang="en-US" dirty="0">
                <a:latin typeface="Consolas" panose="020B0609020204030204" pitchFamily="49" charset="0"/>
              </a:rPr>
              <a:t> </a:t>
            </a:r>
            <a:r>
              <a:rPr lang="en-US" dirty="0" smtClean="0">
                <a:latin typeface="Consolas" panose="020B0609020204030204" pitchFamily="49" charset="0"/>
              </a:rPr>
              <a:t>   // Do something, if you want...</a:t>
            </a:r>
            <a:endParaRPr lang="en-CA" dirty="0" smtClean="0">
              <a:latin typeface="Consolas" panose="020B0609020204030204" pitchFamily="49" charset="0"/>
            </a:endParaRPr>
          </a:p>
          <a:p>
            <a:pPr marL="1314450" lvl="3" indent="0">
              <a:buNone/>
            </a:pPr>
            <a:r>
              <a:rPr lang="en-US" dirty="0" smtClean="0">
                <a:latin typeface="Consolas" panose="020B0609020204030204" pitchFamily="49" charset="0"/>
              </a:rPr>
              <a:t>    return 0;</a:t>
            </a:r>
            <a:endParaRPr lang="en-US" dirty="0">
              <a:latin typeface="Consolas" panose="020B0609020204030204" pitchFamily="49" charset="0"/>
            </a:endParaRPr>
          </a:p>
          <a:p>
            <a:pPr marL="1314450" lvl="3" indent="0">
              <a:buNone/>
            </a:pPr>
            <a:r>
              <a:rPr lang="en-US" dirty="0" smtClean="0">
                <a:latin typeface="Consolas" panose="020B0609020204030204" pitchFamily="49" charset="0"/>
              </a:rPr>
              <a:t>}</a:t>
            </a:r>
            <a:endParaRPr lang="en-US" dirty="0">
              <a:latin typeface="Consolas" panose="020B0609020204030204" pitchFamily="49" charset="0"/>
            </a:endParaRPr>
          </a:p>
          <a:p>
            <a:pPr marL="857250" lvl="2" indent="0">
              <a:buNone/>
            </a:pPr>
            <a:endParaRPr lang="en-US" dirty="0" smtClean="0">
              <a:latin typeface="Consolas" panose="020B0609020204030204" pitchFamily="49" charset="0"/>
            </a:endParaRPr>
          </a:p>
        </p:txBody>
      </p:sp>
    </p:spTree>
    <p:custDataLst>
      <p:tags r:id="rId1"/>
    </p:custDataLst>
    <p:extLst>
      <p:ext uri="{BB962C8B-B14F-4D97-AF65-F5344CB8AC3E}">
        <p14:creationId xmlns:p14="http://schemas.microsoft.com/office/powerpoint/2010/main" val="189472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US" dirty="0" smtClean="0"/>
              <a:t>Understand how to author a function body</a:t>
            </a:r>
            <a:endParaRPr lang="en-US" dirty="0"/>
          </a:p>
          <a:p>
            <a:pPr lvl="1"/>
            <a:r>
              <a:rPr lang="en-US" dirty="0" smtClean="0"/>
              <a:t>Know how to use and modify parameters inside the function body, just like local variables</a:t>
            </a:r>
            <a:endParaRPr lang="en-US" dirty="0"/>
          </a:p>
          <a:p>
            <a:pPr lvl="1"/>
            <a:r>
              <a:rPr lang="en-US" dirty="0" smtClean="0"/>
              <a:t>Understand that there are multiple ways of implementing a function that satisfies the same requirements</a:t>
            </a:r>
            <a:endParaRPr lang="en-US" dirty="0"/>
          </a:p>
          <a:p>
            <a:pPr lvl="1"/>
            <a:r>
              <a:rPr lang="en-US" dirty="0" smtClean="0"/>
              <a:t>Have an idea of how to start authoring functions based on the requirements of that function</a:t>
            </a:r>
            <a:endParaRPr lang="en-US" dirty="0"/>
          </a:p>
          <a:p>
            <a:pPr lvl="1"/>
            <a:r>
              <a:rPr lang="en-US" dirty="0" smtClean="0"/>
              <a:t>Know that you can call one function from within another function</a:t>
            </a:r>
          </a:p>
          <a:p>
            <a:pPr lvl="1"/>
            <a:r>
              <a:rPr lang="en-US" dirty="0" smtClean="0"/>
              <a:t>Have an idea that there are sometimes easier ways of implementing the same function</a:t>
            </a:r>
          </a:p>
          <a:p>
            <a:pPr lvl="2"/>
            <a:r>
              <a:rPr lang="en-US" dirty="0" smtClean="0"/>
              <a:t>You may be able to deduce that more difficult implementations are not necessarily better…</a:t>
            </a:r>
            <a:endParaRPr lang="en-CA" dirty="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Cplusplus.com</a:t>
            </a:r>
          </a:p>
          <a:p>
            <a:pPr marL="0" indent="0">
              <a:buNone/>
            </a:pPr>
            <a:r>
              <a:rPr lang="en-US" sz="1800" dirty="0"/>
              <a:t>	</a:t>
            </a:r>
            <a:r>
              <a:rPr lang="en-US" sz="1800" dirty="0" smtClean="0"/>
              <a:t>	http</a:t>
            </a:r>
            <a:r>
              <a:rPr lang="en-US" sz="1800" dirty="0"/>
              <a:t>://www.cplusplus.com/reference/cmath/</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p>
        </p:txBody>
      </p:sp>
    </p:spTree>
    <p:extLst>
      <p:ext uri="{BB962C8B-B14F-4D97-AF65-F5344CB8AC3E}">
        <p14:creationId xmlns:p14="http://schemas.microsoft.com/office/powerpoint/2010/main" val="366834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functions</a:t>
            </a:r>
            <a:endParaRPr lang="en-CA" dirty="0"/>
          </a:p>
        </p:txBody>
      </p:sp>
      <p:sp>
        <p:nvSpPr>
          <p:cNvPr id="3" name="Content Placeholder 2"/>
          <p:cNvSpPr>
            <a:spLocks noGrp="1"/>
          </p:cNvSpPr>
          <p:nvPr>
            <p:ph idx="1"/>
          </p:nvPr>
        </p:nvSpPr>
        <p:spPr/>
        <p:txBody>
          <a:bodyPr/>
          <a:lstStyle/>
          <a:p>
            <a:r>
              <a:rPr lang="en-US" dirty="0" smtClean="0"/>
              <a:t>Suppose we are authoring a piece of code that requires us to repeatedly calculate the absolute value of a local variable:</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main()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double x{};</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cout</a:t>
            </a:r>
            <a:r>
              <a:rPr lang="en-US" sz="1500" dirty="0" smtClean="0">
                <a:latin typeface="Consolas" panose="020B0609020204030204" pitchFamily="49" charset="0"/>
                <a:cs typeface="Times New Roman" panose="02020603050405020304" pitchFamily="18" charset="0"/>
              </a:rPr>
              <a:t> &lt;&lt; "Enter a real number 'x':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cin</a:t>
            </a:r>
            <a:r>
              <a:rPr lang="en-US" sz="1500" dirty="0" smtClean="0">
                <a:latin typeface="Consolas" panose="020B0609020204030204" pitchFamily="49" charset="0"/>
                <a:cs typeface="Times New Roman" panose="02020603050405020304" pitchFamily="18" charset="0"/>
              </a:rPr>
              <a:t> &gt;&gt; x;</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a:latin typeface="Consolas" panose="020B0609020204030204" pitchFamily="49" charset="0"/>
                <a:cs typeface="Times New Roman" panose="02020603050405020304" pitchFamily="18" charset="0"/>
              </a:rPr>
              <a:t>double y{3.14159265358979323846 </a:t>
            </a:r>
            <a:r>
              <a:rPr lang="en-US" sz="1500" dirty="0" smtClean="0">
                <a:latin typeface="Consolas" panose="020B0609020204030204" pitchFamily="49" charset="0"/>
                <a:cs typeface="Times New Roman" panose="02020603050405020304" pitchFamily="18" charset="0"/>
              </a:rPr>
              <a:t>- x };</a:t>
            </a:r>
          </a:p>
          <a:p>
            <a:pPr marL="800100" lvl="2" indent="0">
              <a:buNone/>
            </a:pPr>
            <a:endParaRPr lang="en-US" sz="1500" dirty="0" smtClean="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y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y = -y;</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endParaRPr lang="en-US" sz="1500" dirty="0" smtClean="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cout</a:t>
            </a:r>
            <a:r>
              <a:rPr lang="en-US" sz="1500" dirty="0" smtClean="0">
                <a:latin typeface="Consolas" panose="020B0609020204030204" pitchFamily="49" charset="0"/>
                <a:cs typeface="Times New Roman" panose="02020603050405020304" pitchFamily="18" charset="0"/>
              </a:rPr>
              <a:t> &lt;&lt; "|x - pi| = " &lt;&lt; y &lt;&lt;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endParaRPr lang="en-US" sz="1500" dirty="0" smtClean="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a:t>
            </a:r>
          </a:p>
          <a:p>
            <a:pPr marL="800100" lvl="2" indent="0">
              <a:buNone/>
            </a:pPr>
            <a:r>
              <a:rPr lang="en-US" sz="1500" dirty="0" smtClean="0">
                <a:latin typeface="Consolas" panose="020B0609020204030204" pitchFamily="49" charset="0"/>
                <a:cs typeface="Times New Roman" panose="02020603050405020304" pitchFamily="18" charset="0"/>
              </a:rPr>
              <a:t>}</a:t>
            </a:r>
          </a:p>
        </p:txBody>
      </p:sp>
      <p:sp>
        <p:nvSpPr>
          <p:cNvPr id="10" name="Rounded Rectangle 9"/>
          <p:cNvSpPr/>
          <p:nvPr/>
        </p:nvSpPr>
        <p:spPr>
          <a:xfrm>
            <a:off x="1619672" y="3573016"/>
            <a:ext cx="4176464"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00053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functions</a:t>
            </a:r>
            <a:endParaRPr lang="en-CA" dirty="0"/>
          </a:p>
        </p:txBody>
      </p:sp>
      <p:sp>
        <p:nvSpPr>
          <p:cNvPr id="3" name="Content Placeholder 2"/>
          <p:cNvSpPr>
            <a:spLocks noGrp="1"/>
          </p:cNvSpPr>
          <p:nvPr>
            <p:ph idx="1"/>
          </p:nvPr>
        </p:nvSpPr>
        <p:spPr/>
        <p:txBody>
          <a:bodyPr/>
          <a:lstStyle/>
          <a:p>
            <a:r>
              <a:rPr lang="en-US" dirty="0" smtClean="0"/>
              <a:t>Suppose we are authoring a piece of code that requires us repeatedly determine the maximum of two values:</a:t>
            </a:r>
          </a:p>
          <a:p>
            <a:pPr marL="800100" lvl="2" indent="0">
              <a:buNone/>
            </a:pPr>
            <a:r>
              <a:rPr lang="en-US" sz="1200" dirty="0" err="1" smtClean="0">
                <a:latin typeface="Consolas" panose="020B0609020204030204" pitchFamily="49" charset="0"/>
                <a:cs typeface="Times New Roman" panose="02020603050405020304" pitchFamily="18" charset="0"/>
              </a:rPr>
              <a:t>int</a:t>
            </a:r>
            <a:r>
              <a:rPr lang="en-US" sz="1200" dirty="0" smtClean="0">
                <a:latin typeface="Consolas" panose="020B0609020204030204" pitchFamily="49" charset="0"/>
                <a:cs typeface="Times New Roman" panose="02020603050405020304" pitchFamily="18" charset="0"/>
              </a:rPr>
              <a:t> main() {</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smtClean="0">
                <a:latin typeface="Consolas" panose="020B0609020204030204" pitchFamily="49" charset="0"/>
                <a:cs typeface="Times New Roman" panose="02020603050405020304" pitchFamily="18" charset="0"/>
              </a:rPr>
              <a:t>   double x{};</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smtClean="0">
                <a:latin typeface="Consolas" panose="020B0609020204030204" pitchFamily="49" charset="0"/>
                <a:cs typeface="Times New Roman" panose="02020603050405020304" pitchFamily="18" charset="0"/>
              </a:rPr>
              <a:t>   </a:t>
            </a:r>
            <a:r>
              <a:rPr lang="en-US" sz="1200" dirty="0" err="1" smtClean="0">
                <a:latin typeface="Consolas" panose="020B0609020204030204" pitchFamily="49" charset="0"/>
                <a:cs typeface="Times New Roman" panose="02020603050405020304" pitchFamily="18" charset="0"/>
              </a:rPr>
              <a:t>std</a:t>
            </a:r>
            <a:r>
              <a:rPr lang="en-US" sz="1200" dirty="0" smtClean="0">
                <a:latin typeface="Consolas" panose="020B0609020204030204" pitchFamily="49" charset="0"/>
                <a:cs typeface="Times New Roman" panose="02020603050405020304" pitchFamily="18" charset="0"/>
              </a:rPr>
              <a:t>::</a:t>
            </a:r>
            <a:r>
              <a:rPr lang="en-US" sz="1200" dirty="0" err="1" smtClean="0">
                <a:latin typeface="Consolas" panose="020B0609020204030204" pitchFamily="49" charset="0"/>
                <a:cs typeface="Times New Roman" panose="02020603050405020304" pitchFamily="18" charset="0"/>
              </a:rPr>
              <a:t>cout</a:t>
            </a:r>
            <a:r>
              <a:rPr lang="en-US" sz="1200" dirty="0" smtClean="0">
                <a:latin typeface="Consolas" panose="020B0609020204030204" pitchFamily="49" charset="0"/>
                <a:cs typeface="Times New Roman" panose="02020603050405020304" pitchFamily="18" charset="0"/>
              </a:rPr>
              <a:t> &lt;&lt; "Enter a number 'x': ";</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smtClean="0">
                <a:latin typeface="Consolas" panose="020B0609020204030204" pitchFamily="49" charset="0"/>
                <a:cs typeface="Times New Roman" panose="02020603050405020304" pitchFamily="18" charset="0"/>
              </a:rPr>
              <a:t>   </a:t>
            </a:r>
            <a:r>
              <a:rPr lang="en-US" sz="1200" dirty="0" err="1" smtClean="0">
                <a:latin typeface="Consolas" panose="020B0609020204030204" pitchFamily="49" charset="0"/>
                <a:cs typeface="Times New Roman" panose="02020603050405020304" pitchFamily="18" charset="0"/>
              </a:rPr>
              <a:t>std</a:t>
            </a:r>
            <a:r>
              <a:rPr lang="en-US" sz="1200" dirty="0" smtClean="0">
                <a:latin typeface="Consolas" panose="020B0609020204030204" pitchFamily="49" charset="0"/>
                <a:cs typeface="Times New Roman" panose="02020603050405020304" pitchFamily="18" charset="0"/>
              </a:rPr>
              <a:t>::</a:t>
            </a:r>
            <a:r>
              <a:rPr lang="en-US" sz="1200" dirty="0" err="1" smtClean="0">
                <a:latin typeface="Consolas" panose="020B0609020204030204" pitchFamily="49" charset="0"/>
                <a:cs typeface="Times New Roman" panose="02020603050405020304" pitchFamily="18" charset="0"/>
              </a:rPr>
              <a:t>cin</a:t>
            </a:r>
            <a:r>
              <a:rPr lang="en-US" sz="1200" dirty="0" smtClean="0">
                <a:latin typeface="Consolas" panose="020B0609020204030204" pitchFamily="49" charset="0"/>
                <a:cs typeface="Times New Roman" panose="02020603050405020304" pitchFamily="18" charset="0"/>
              </a:rPr>
              <a:t> &gt;&gt; x;</a:t>
            </a:r>
          </a:p>
          <a:p>
            <a:pPr marL="800100" lvl="2" indent="0">
              <a:buNone/>
            </a:pPr>
            <a:endParaRPr lang="en-US" sz="1200" dirty="0" smtClean="0">
              <a:latin typeface="Consolas" panose="020B0609020204030204" pitchFamily="49" charset="0"/>
              <a:cs typeface="Times New Roman" panose="02020603050405020304" pitchFamily="18" charset="0"/>
            </a:endParaRPr>
          </a:p>
          <a:p>
            <a:pPr marL="800100" lvl="2" indent="0">
              <a:buNone/>
            </a:pPr>
            <a:r>
              <a:rPr lang="en-US" sz="1200" dirty="0" smtClean="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int</a:t>
            </a:r>
            <a:r>
              <a:rPr lang="en-US" sz="1200" dirty="0">
                <a:latin typeface="Consolas" panose="020B0609020204030204" pitchFamily="49" charset="0"/>
                <a:cs typeface="Times New Roman" panose="02020603050405020304" pitchFamily="18" charset="0"/>
              </a:rPr>
              <a:t> </a:t>
            </a:r>
            <a:r>
              <a:rPr lang="en-US" sz="1200" dirty="0" smtClean="0">
                <a:latin typeface="Consolas" panose="020B0609020204030204" pitchFamily="49" charset="0"/>
                <a:cs typeface="Times New Roman" panose="02020603050405020304" pitchFamily="18" charset="0"/>
              </a:rPr>
              <a:t>y{};</a:t>
            </a: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cout</a:t>
            </a:r>
            <a:r>
              <a:rPr lang="en-US" sz="1200" dirty="0">
                <a:latin typeface="Consolas" panose="020B0609020204030204" pitchFamily="49" charset="0"/>
                <a:cs typeface="Times New Roman" panose="02020603050405020304" pitchFamily="18" charset="0"/>
              </a:rPr>
              <a:t> &lt;&lt; "Enter </a:t>
            </a:r>
            <a:r>
              <a:rPr lang="en-US" sz="1200" dirty="0" smtClean="0">
                <a:latin typeface="Consolas" panose="020B0609020204030204" pitchFamily="49" charset="0"/>
                <a:cs typeface="Times New Roman" panose="02020603050405020304" pitchFamily="18" charset="0"/>
              </a:rPr>
              <a:t>a number 'y': </a:t>
            </a:r>
            <a:r>
              <a:rPr lang="en-US" sz="1200" dirty="0">
                <a:latin typeface="Consolas" panose="020B0609020204030204" pitchFamily="49" charset="0"/>
                <a:cs typeface="Times New Roman" panose="02020603050405020304" pitchFamily="18" charset="0"/>
              </a:rPr>
              <a:t>";</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cin</a:t>
            </a:r>
            <a:r>
              <a:rPr lang="en-US" sz="1200" dirty="0">
                <a:latin typeface="Consolas" panose="020B0609020204030204" pitchFamily="49" charset="0"/>
                <a:cs typeface="Times New Roman" panose="02020603050405020304" pitchFamily="18" charset="0"/>
              </a:rPr>
              <a:t> &gt;&gt; </a:t>
            </a:r>
            <a:r>
              <a:rPr lang="en-US" sz="1200" dirty="0" smtClean="0">
                <a:latin typeface="Consolas" panose="020B0609020204030204" pitchFamily="49" charset="0"/>
                <a:cs typeface="Times New Roman" panose="02020603050405020304" pitchFamily="18" charset="0"/>
              </a:rPr>
              <a:t>y;</a:t>
            </a:r>
          </a:p>
          <a:p>
            <a:pPr marL="800100" lvl="2" indent="0">
              <a:buNone/>
            </a:pP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smtClean="0">
                <a:latin typeface="Consolas" panose="020B0609020204030204" pitchFamily="49" charset="0"/>
                <a:cs typeface="Times New Roman" panose="02020603050405020304" pitchFamily="18" charset="0"/>
              </a:rPr>
              <a:t>    // Set z = max( x, y );</a:t>
            </a: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smtClean="0">
                <a:latin typeface="Consolas" panose="020B0609020204030204" pitchFamily="49" charset="0"/>
                <a:cs typeface="Times New Roman" panose="02020603050405020304" pitchFamily="18" charset="0"/>
              </a:rPr>
              <a:t>    double z{x};</a:t>
            </a:r>
          </a:p>
          <a:p>
            <a:pPr marL="800100" lvl="2" indent="0">
              <a:buNone/>
            </a:pPr>
            <a:endParaRPr lang="en-US" sz="1200" dirty="0" smtClean="0">
              <a:latin typeface="Consolas" panose="020B0609020204030204" pitchFamily="49" charset="0"/>
              <a:cs typeface="Times New Roman" panose="02020603050405020304" pitchFamily="18" charset="0"/>
            </a:endParaRPr>
          </a:p>
          <a:p>
            <a:pPr marL="800100" lvl="2" indent="0">
              <a:buNone/>
            </a:pPr>
            <a:r>
              <a:rPr lang="en-US" sz="1200" dirty="0">
                <a:latin typeface="Consolas" panose="020B0609020204030204" pitchFamily="49" charset="0"/>
                <a:cs typeface="Times New Roman" panose="02020603050405020304" pitchFamily="18" charset="0"/>
              </a:rPr>
              <a:t> </a:t>
            </a:r>
            <a:r>
              <a:rPr lang="en-US" sz="1200" dirty="0" smtClean="0">
                <a:latin typeface="Consolas" panose="020B0609020204030204" pitchFamily="49" charset="0"/>
                <a:cs typeface="Times New Roman" panose="02020603050405020304" pitchFamily="18" charset="0"/>
              </a:rPr>
              <a:t>   if ( y &gt; z ) {</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smtClean="0">
                <a:latin typeface="Consolas" panose="020B0609020204030204" pitchFamily="49" charset="0"/>
                <a:cs typeface="Times New Roman" panose="02020603050405020304" pitchFamily="18" charset="0"/>
              </a:rPr>
              <a:t>       z = y;</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smtClean="0">
                <a:latin typeface="Consolas" panose="020B0609020204030204" pitchFamily="49" charset="0"/>
                <a:cs typeface="Times New Roman" panose="02020603050405020304" pitchFamily="18" charset="0"/>
              </a:rPr>
              <a:t>   }</a:t>
            </a:r>
          </a:p>
          <a:p>
            <a:pPr marL="800100" lvl="2" indent="0">
              <a:buNone/>
            </a:pP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smtClean="0">
                <a:latin typeface="Consolas" panose="020B0609020204030204" pitchFamily="49" charset="0"/>
                <a:cs typeface="Times New Roman" panose="02020603050405020304" pitchFamily="18" charset="0"/>
              </a:rPr>
              <a:t>    </a:t>
            </a:r>
            <a:r>
              <a:rPr lang="en-US" sz="1200" dirty="0" err="1" smtClean="0">
                <a:latin typeface="Consolas" panose="020B0609020204030204" pitchFamily="49" charset="0"/>
                <a:cs typeface="Times New Roman" panose="02020603050405020304" pitchFamily="18" charset="0"/>
              </a:rPr>
              <a:t>std</a:t>
            </a:r>
            <a:r>
              <a:rPr lang="en-US" sz="1200" dirty="0" smtClean="0">
                <a:latin typeface="Consolas" panose="020B0609020204030204" pitchFamily="49" charset="0"/>
                <a:cs typeface="Times New Roman" panose="02020603050405020304" pitchFamily="18" charset="0"/>
              </a:rPr>
              <a:t>::</a:t>
            </a:r>
            <a:r>
              <a:rPr lang="en-US" sz="1200" dirty="0" err="1" smtClean="0">
                <a:latin typeface="Consolas" panose="020B0609020204030204" pitchFamily="49" charset="0"/>
                <a:cs typeface="Times New Roman" panose="02020603050405020304" pitchFamily="18" charset="0"/>
              </a:rPr>
              <a:t>cout</a:t>
            </a:r>
            <a:r>
              <a:rPr lang="en-US" sz="1200" dirty="0" smtClean="0">
                <a:latin typeface="Consolas" panose="020B0609020204030204" pitchFamily="49" charset="0"/>
                <a:cs typeface="Times New Roman" panose="02020603050405020304" pitchFamily="18" charset="0"/>
              </a:rPr>
              <a:t> &lt;&lt; "max(x, y) = " &lt;&lt; z &lt;&lt; </a:t>
            </a:r>
            <a:r>
              <a:rPr lang="en-US" sz="1200" dirty="0" err="1" smtClean="0">
                <a:latin typeface="Consolas" panose="020B0609020204030204" pitchFamily="49" charset="0"/>
                <a:cs typeface="Times New Roman" panose="02020603050405020304" pitchFamily="18" charset="0"/>
              </a:rPr>
              <a:t>std</a:t>
            </a:r>
            <a:r>
              <a:rPr lang="en-US" sz="1200" dirty="0" smtClean="0">
                <a:latin typeface="Consolas" panose="020B0609020204030204" pitchFamily="49" charset="0"/>
                <a:cs typeface="Times New Roman" panose="02020603050405020304" pitchFamily="18" charset="0"/>
              </a:rPr>
              <a:t>::</a:t>
            </a:r>
            <a:r>
              <a:rPr lang="en-US" sz="1200" dirty="0" err="1" smtClean="0">
                <a:latin typeface="Consolas" panose="020B0609020204030204" pitchFamily="49" charset="0"/>
                <a:cs typeface="Times New Roman" panose="02020603050405020304" pitchFamily="18" charset="0"/>
              </a:rPr>
              <a:t>endl</a:t>
            </a:r>
            <a:r>
              <a:rPr lang="en-US" sz="1200" dirty="0" smtClean="0">
                <a:latin typeface="Consolas" panose="020B0609020204030204" pitchFamily="49" charset="0"/>
                <a:cs typeface="Times New Roman" panose="02020603050405020304" pitchFamily="18" charset="0"/>
              </a:rPr>
              <a:t>;</a:t>
            </a:r>
          </a:p>
          <a:p>
            <a:pPr marL="800100" lvl="2" indent="0">
              <a:buNone/>
            </a:pPr>
            <a:endParaRPr lang="en-US" sz="1200" dirty="0" smtClean="0">
              <a:latin typeface="Consolas" panose="020B0609020204030204" pitchFamily="49" charset="0"/>
              <a:cs typeface="Times New Roman" panose="02020603050405020304" pitchFamily="18" charset="0"/>
            </a:endParaRPr>
          </a:p>
          <a:p>
            <a:pPr marL="800100" lvl="2" indent="0">
              <a:buNone/>
            </a:pPr>
            <a:r>
              <a:rPr lang="en-US" sz="1200" dirty="0" smtClean="0">
                <a:latin typeface="Consolas" panose="020B0609020204030204" pitchFamily="49" charset="0"/>
                <a:cs typeface="Times New Roman" panose="02020603050405020304" pitchFamily="18" charset="0"/>
              </a:rPr>
              <a:t>    return 0;</a:t>
            </a:r>
          </a:p>
          <a:p>
            <a:pPr marL="800100" lvl="2" indent="0">
              <a:buNone/>
            </a:pPr>
            <a:r>
              <a:rPr lang="en-US" sz="1200" dirty="0" smtClean="0">
                <a:latin typeface="Consolas" panose="020B0609020204030204" pitchFamily="49" charset="0"/>
                <a:cs typeface="Times New Roman" panose="02020603050405020304" pitchFamily="18" charset="0"/>
              </a:rPr>
              <a:t>}</a:t>
            </a:r>
          </a:p>
        </p:txBody>
      </p:sp>
      <p:sp>
        <p:nvSpPr>
          <p:cNvPr id="6" name="Rounded Rectangle 5"/>
          <p:cNvSpPr/>
          <p:nvPr/>
        </p:nvSpPr>
        <p:spPr>
          <a:xfrm>
            <a:off x="1619672" y="4437112"/>
            <a:ext cx="11521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619672" y="4869160"/>
            <a:ext cx="1368152"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76859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in C++</a:t>
            </a:r>
            <a:endParaRPr lang="en-CA" dirty="0"/>
          </a:p>
        </p:txBody>
      </p:sp>
      <p:sp>
        <p:nvSpPr>
          <p:cNvPr id="3" name="Content Placeholder 2"/>
          <p:cNvSpPr>
            <a:spLocks noGrp="1"/>
          </p:cNvSpPr>
          <p:nvPr>
            <p:ph idx="1"/>
          </p:nvPr>
        </p:nvSpPr>
        <p:spPr/>
        <p:txBody>
          <a:bodyPr/>
          <a:lstStyle/>
          <a:p>
            <a:r>
              <a:rPr lang="en-US" dirty="0" smtClean="0"/>
              <a:t>First, note that it is not immediately obvious what each of these code fragments are doing</a:t>
            </a:r>
          </a:p>
          <a:p>
            <a:pPr lvl="1"/>
            <a:r>
              <a:rPr lang="en-US" dirty="0" smtClean="0">
                <a:cs typeface="Times New Roman" panose="02020603050405020304" pitchFamily="18" charset="0"/>
              </a:rPr>
              <a:t>You must examine the code, and deduce what is expected</a:t>
            </a:r>
          </a:p>
          <a:p>
            <a:pPr lvl="2"/>
            <a:r>
              <a:rPr lang="en-US" dirty="0" smtClean="0">
                <a:cs typeface="Times New Roman" panose="02020603050405020304" pitchFamily="18" charset="0"/>
              </a:rPr>
              <a:t>Either that, or perhaps read the comments</a:t>
            </a:r>
          </a:p>
          <a:p>
            <a:pPr lvl="2"/>
            <a:endParaRPr lang="en-US" dirty="0">
              <a:cs typeface="Times New Roman" panose="02020603050405020304" pitchFamily="18" charset="0"/>
            </a:endParaRPr>
          </a:p>
          <a:p>
            <a:pPr lvl="1"/>
            <a:r>
              <a:rPr lang="en-US" dirty="0" smtClean="0">
                <a:cs typeface="Times New Roman" panose="02020603050405020304" pitchFamily="18" charset="0"/>
              </a:rPr>
              <a:t>You have to repeat this every time you want to perform these operations</a:t>
            </a:r>
          </a:p>
          <a:p>
            <a:pPr lvl="2"/>
            <a:r>
              <a:rPr lang="en-US" dirty="0" smtClean="0">
                <a:cs typeface="Times New Roman" panose="02020603050405020304" pitchFamily="18" charset="0"/>
              </a:rPr>
              <a:t>What is the likelihood that each time,</a:t>
            </a:r>
          </a:p>
          <a:p>
            <a:pPr marL="914400" lvl="2" indent="0">
              <a:buNone/>
            </a:pPr>
            <a:r>
              <a:rPr lang="en-US" dirty="0">
                <a:cs typeface="Times New Roman" panose="02020603050405020304" pitchFamily="18" charset="0"/>
              </a:rPr>
              <a:t>	</a:t>
            </a:r>
            <a:r>
              <a:rPr lang="en-US" dirty="0" smtClean="0">
                <a:cs typeface="Times New Roman" panose="02020603050405020304" pitchFamily="18" charset="0"/>
              </a:rPr>
              <a:t>you will not make a mistake (introduce a bug)</a:t>
            </a:r>
          </a:p>
        </p:txBody>
      </p:sp>
    </p:spTree>
    <p:custDataLst>
      <p:tags r:id="rId1"/>
    </p:custDataLst>
    <p:extLst>
      <p:ext uri="{BB962C8B-B14F-4D97-AF65-F5344CB8AC3E}">
        <p14:creationId xmlns:p14="http://schemas.microsoft.com/office/powerpoint/2010/main" val="327766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in C++</a:t>
            </a:r>
            <a:endParaRPr lang="en-CA" dirty="0"/>
          </a:p>
        </p:txBody>
      </p:sp>
      <p:sp>
        <p:nvSpPr>
          <p:cNvPr id="3" name="Content Placeholder 2"/>
          <p:cNvSpPr>
            <a:spLocks noGrp="1"/>
          </p:cNvSpPr>
          <p:nvPr>
            <p:ph idx="1"/>
          </p:nvPr>
        </p:nvSpPr>
        <p:spPr/>
        <p:txBody>
          <a:bodyPr/>
          <a:lstStyle/>
          <a:p>
            <a:r>
              <a:rPr lang="en-US" dirty="0" smtClean="0"/>
              <a:t>If you find yourself performing a similar option more than once,</a:t>
            </a:r>
          </a:p>
          <a:p>
            <a:pPr marL="0" indent="0">
              <a:buNone/>
            </a:pPr>
            <a:r>
              <a:rPr lang="en-US" dirty="0">
                <a:cs typeface="Times New Roman" panose="02020603050405020304" pitchFamily="18" charset="0"/>
              </a:rPr>
              <a:t>	</a:t>
            </a:r>
            <a:r>
              <a:rPr lang="en-US" dirty="0" smtClean="0">
                <a:cs typeface="Times New Roman" panose="02020603050405020304" pitchFamily="18" charset="0"/>
              </a:rPr>
              <a:t>you are essentially cutting-and-pasting code</a:t>
            </a:r>
          </a:p>
          <a:p>
            <a:endParaRPr lang="en-US" dirty="0">
              <a:cs typeface="Times New Roman" panose="02020603050405020304" pitchFamily="18" charset="0"/>
            </a:endParaRPr>
          </a:p>
          <a:p>
            <a:r>
              <a:rPr lang="en-US" dirty="0" smtClean="0">
                <a:cs typeface="Times New Roman" panose="02020603050405020304" pitchFamily="18" charset="0"/>
              </a:rPr>
              <a:t>Questions:</a:t>
            </a:r>
          </a:p>
          <a:p>
            <a:pPr lvl="1"/>
            <a:r>
              <a:rPr lang="en-US" dirty="0" smtClean="0">
                <a:cs typeface="Times New Roman" panose="02020603050405020304" pitchFamily="18" charset="0"/>
              </a:rPr>
              <a:t>What happens if you update one and forget the others?</a:t>
            </a:r>
          </a:p>
          <a:p>
            <a:pPr lvl="1"/>
            <a:r>
              <a:rPr lang="en-US" dirty="0" smtClean="0">
                <a:cs typeface="Times New Roman" panose="02020603050405020304" pitchFamily="18" charset="0"/>
              </a:rPr>
              <a:t>What happens if you find a bug in one but forget you copied that code elsewhere before?</a:t>
            </a:r>
          </a:p>
        </p:txBody>
      </p:sp>
    </p:spTree>
    <p:custDataLst>
      <p:tags r:id="rId1"/>
    </p:custDataLst>
    <p:extLst>
      <p:ext uri="{BB962C8B-B14F-4D97-AF65-F5344CB8AC3E}">
        <p14:creationId xmlns:p14="http://schemas.microsoft.com/office/powerpoint/2010/main" val="76255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in C++</a:t>
            </a:r>
            <a:endParaRPr lang="en-CA" dirty="0"/>
          </a:p>
        </p:txBody>
      </p:sp>
      <p:sp>
        <p:nvSpPr>
          <p:cNvPr id="3" name="Content Placeholder 2"/>
          <p:cNvSpPr>
            <a:spLocks noGrp="1"/>
          </p:cNvSpPr>
          <p:nvPr>
            <p:ph idx="1"/>
          </p:nvPr>
        </p:nvSpPr>
        <p:spPr/>
        <p:txBody>
          <a:bodyPr/>
          <a:lstStyle/>
          <a:p>
            <a:r>
              <a:rPr lang="en-US" dirty="0" smtClean="0"/>
              <a:t>A function is a means of authoring a piece of code to perform one operation once</a:t>
            </a:r>
          </a:p>
          <a:p>
            <a:pPr lvl="1"/>
            <a:r>
              <a:rPr lang="en-US" dirty="0" smtClean="0"/>
              <a:t>Once it is tested, you and anyone else can repeatedly use it without ever having to worry about it</a:t>
            </a:r>
          </a:p>
          <a:p>
            <a:pPr lvl="1"/>
            <a:r>
              <a:rPr lang="en-US" dirty="0" smtClean="0"/>
              <a:t>We have already seen numerous functions implemented in the</a:t>
            </a:r>
            <a:br>
              <a:rPr lang="en-US" dirty="0" smtClean="0"/>
            </a:br>
            <a:r>
              <a:rPr lang="en-US" dirty="0" smtClean="0"/>
              <a:t>C math library</a:t>
            </a:r>
          </a:p>
          <a:p>
            <a:pPr lvl="2"/>
            <a:r>
              <a:rPr lang="en-US" dirty="0" smtClean="0"/>
              <a:t>You don’t care how they are implemented</a:t>
            </a:r>
          </a:p>
          <a:p>
            <a:pPr lvl="2"/>
            <a:r>
              <a:rPr lang="en-US" dirty="0" smtClean="0"/>
              <a:t>Similarly, people won’t care how your functions are implemented</a:t>
            </a:r>
            <a:endParaRPr lang="en-CA" dirty="0" smtClean="0"/>
          </a:p>
        </p:txBody>
      </p:sp>
    </p:spTree>
    <p:custDataLst>
      <p:tags r:id="rId1"/>
    </p:custDataLst>
    <p:extLst>
      <p:ext uri="{BB962C8B-B14F-4D97-AF65-F5344CB8AC3E}">
        <p14:creationId xmlns:p14="http://schemas.microsoft.com/office/powerpoint/2010/main" val="366904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simple sine function</a:t>
            </a:r>
            <a:endParaRPr lang="en-CA" dirty="0"/>
          </a:p>
        </p:txBody>
      </p:sp>
      <p:sp>
        <p:nvSpPr>
          <p:cNvPr id="3" name="Content Placeholder 2"/>
          <p:cNvSpPr>
            <a:spLocks noGrp="1"/>
          </p:cNvSpPr>
          <p:nvPr>
            <p:ph idx="1"/>
          </p:nvPr>
        </p:nvSpPr>
        <p:spPr/>
        <p:txBody>
          <a:bodyPr/>
          <a:lstStyle/>
          <a:p>
            <a:r>
              <a:rPr lang="en-US" dirty="0" smtClean="0"/>
              <a:t>Here is a function declaration for my sine function:</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double </a:t>
            </a:r>
            <a:r>
              <a:rPr lang="en-US" sz="1800" dirty="0" err="1" smtClean="0">
                <a:latin typeface="Consolas" panose="020B0609020204030204" pitchFamily="49" charset="0"/>
              </a:rPr>
              <a:t>my_sin</a:t>
            </a:r>
            <a:r>
              <a:rPr lang="en-US" sz="1800" dirty="0" smtClean="0">
                <a:latin typeface="Consolas" panose="020B0609020204030204" pitchFamily="49" charset="0"/>
              </a:rPr>
              <a:t>( double x );</a:t>
            </a:r>
          </a:p>
          <a:p>
            <a:endParaRPr lang="en-US" dirty="0" smtClean="0"/>
          </a:p>
          <a:p>
            <a:r>
              <a:rPr lang="en-US" dirty="0" smtClean="0"/>
              <a:t>The function definition has a body that is executed when the function is called:</a:t>
            </a:r>
          </a:p>
          <a:p>
            <a:pPr marL="0" indent="0">
              <a:buNone/>
            </a:pPr>
            <a:endParaRPr lang="en-US" dirty="0" smtClean="0"/>
          </a:p>
          <a:p>
            <a:pPr marL="0" indent="0">
              <a:buNone/>
            </a:pPr>
            <a:endParaRPr lang="en-US" dirty="0" smtClean="0"/>
          </a:p>
          <a:p>
            <a:pPr marL="0" indent="0">
              <a:buNone/>
            </a:pPr>
            <a:r>
              <a:rPr lang="en-US" sz="1800" dirty="0">
                <a:latin typeface="Consolas" panose="020B0609020204030204" pitchFamily="49" charset="0"/>
              </a:rPr>
              <a:t>	double </a:t>
            </a:r>
            <a:r>
              <a:rPr lang="en-US" sz="1800" dirty="0" err="1" smtClean="0">
                <a:latin typeface="Consolas" panose="020B0609020204030204" pitchFamily="49" charset="0"/>
              </a:rPr>
              <a:t>my_sin</a:t>
            </a:r>
            <a:r>
              <a:rPr lang="en-US" sz="1800" dirty="0">
                <a:latin typeface="Consolas" panose="020B0609020204030204" pitchFamily="49" charset="0"/>
              </a:rPr>
              <a:t>( double x </a:t>
            </a:r>
            <a:r>
              <a:rPr lang="en-US" sz="1800" dirty="0" smtClean="0">
                <a:latin typeface="Consolas" panose="020B0609020204030204" pitchFamily="49" charset="0"/>
              </a:rPr>
              <a:t>) {</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double result{ x </a:t>
            </a:r>
            <a:r>
              <a:rPr lang="en-US" sz="1800" dirty="0">
                <a:latin typeface="Consolas" panose="020B0609020204030204" pitchFamily="49" charset="0"/>
              </a:rPr>
              <a:t>- x*x*x/6.0 + </a:t>
            </a:r>
            <a:r>
              <a:rPr lang="en-US" sz="1800" dirty="0" smtClean="0">
                <a:latin typeface="Consolas" panose="020B0609020204030204" pitchFamily="49" charset="0"/>
              </a:rPr>
              <a:t>x*x*x*x*x/120.0 };</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return result;</a:t>
            </a:r>
          </a:p>
          <a:p>
            <a:pPr marL="0" indent="0">
              <a:buNone/>
            </a:pPr>
            <a:r>
              <a:rPr lang="en-US" sz="1800" dirty="0" smtClean="0">
                <a:latin typeface="Consolas" panose="020B0609020204030204" pitchFamily="49" charset="0"/>
              </a:rPr>
              <a:t>	}</a:t>
            </a:r>
            <a:endParaRPr lang="en-US" sz="1800" dirty="0">
              <a:latin typeface="Consolas" panose="020B0609020204030204" pitchFamily="49" charset="0"/>
            </a:endParaRPr>
          </a:p>
        </p:txBody>
      </p:sp>
      <p:sp>
        <p:nvSpPr>
          <p:cNvPr id="5" name="Rounded Rectangle 4"/>
          <p:cNvSpPr/>
          <p:nvPr/>
        </p:nvSpPr>
        <p:spPr>
          <a:xfrm>
            <a:off x="3236506" y="4069080"/>
            <a:ext cx="122413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endCxn id="5" idx="3"/>
          </p:cNvCxnSpPr>
          <p:nvPr/>
        </p:nvCxnSpPr>
        <p:spPr>
          <a:xfrm flipH="1">
            <a:off x="4460642" y="4069080"/>
            <a:ext cx="1407502" cy="1800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88225" y="3851756"/>
            <a:ext cx="3302507" cy="369332"/>
          </a:xfrm>
          <a:prstGeom prst="rect">
            <a:avLst/>
          </a:prstGeom>
        </p:spPr>
        <p:txBody>
          <a:bodyPr wrap="none">
            <a:spAutoFit/>
          </a:bodyPr>
          <a:lstStyle/>
          <a:p>
            <a:r>
              <a:rPr lang="en-US" dirty="0" smtClean="0">
                <a:latin typeface="Georgia" panose="02040502050405020303" pitchFamily="18" charset="0"/>
              </a:rPr>
              <a:t>parameter and parameter type</a:t>
            </a:r>
            <a:endParaRPr lang="en-CA" dirty="0">
              <a:latin typeface="Georgia" panose="02040502050405020303" pitchFamily="18" charset="0"/>
            </a:endParaRPr>
          </a:p>
        </p:txBody>
      </p:sp>
      <p:sp>
        <p:nvSpPr>
          <p:cNvPr id="11" name="Rounded Rectangle 10"/>
          <p:cNvSpPr/>
          <p:nvPr/>
        </p:nvSpPr>
        <p:spPr>
          <a:xfrm>
            <a:off x="1907704" y="4397762"/>
            <a:ext cx="171730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p:cNvCxnSpPr/>
          <p:nvPr/>
        </p:nvCxnSpPr>
        <p:spPr>
          <a:xfrm flipH="1" flipV="1">
            <a:off x="3625010" y="4612486"/>
            <a:ext cx="1407502" cy="21602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33256" y="4643844"/>
            <a:ext cx="1537600" cy="369332"/>
          </a:xfrm>
          <a:prstGeom prst="rect">
            <a:avLst/>
          </a:prstGeom>
        </p:spPr>
        <p:txBody>
          <a:bodyPr wrap="none">
            <a:spAutoFit/>
          </a:bodyPr>
          <a:lstStyle/>
          <a:p>
            <a:r>
              <a:rPr lang="en-US" dirty="0" smtClean="0">
                <a:latin typeface="Georgia" panose="02040502050405020303" pitchFamily="18" charset="0"/>
              </a:rPr>
              <a:t>local variable</a:t>
            </a:r>
            <a:endParaRPr lang="en-CA" dirty="0">
              <a:latin typeface="Georgia" panose="02040502050405020303" pitchFamily="18" charset="0"/>
            </a:endParaRPr>
          </a:p>
        </p:txBody>
      </p:sp>
      <p:sp>
        <p:nvSpPr>
          <p:cNvPr id="14" name="Rounded Rectangle 13"/>
          <p:cNvSpPr/>
          <p:nvPr/>
        </p:nvSpPr>
        <p:spPr>
          <a:xfrm>
            <a:off x="2267744" y="4075772"/>
            <a:ext cx="96876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p:nvPr/>
        </p:nvCxnSpPr>
        <p:spPr>
          <a:xfrm flipH="1">
            <a:off x="2899488" y="3429000"/>
            <a:ext cx="520384" cy="64008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24386" y="3059668"/>
            <a:ext cx="3858749" cy="369332"/>
          </a:xfrm>
          <a:prstGeom prst="rect">
            <a:avLst/>
          </a:prstGeom>
        </p:spPr>
        <p:txBody>
          <a:bodyPr wrap="none">
            <a:spAutoFit/>
          </a:bodyPr>
          <a:lstStyle/>
          <a:p>
            <a:r>
              <a:rPr lang="en-US" dirty="0" smtClean="0">
                <a:latin typeface="Georgia" panose="02040502050405020303" pitchFamily="18" charset="0"/>
              </a:rPr>
              <a:t>function identifier or function name</a:t>
            </a:r>
            <a:endParaRPr lang="en-CA" dirty="0">
              <a:latin typeface="Georgia" panose="02040502050405020303" pitchFamily="18" charset="0"/>
            </a:endParaRPr>
          </a:p>
        </p:txBody>
      </p:sp>
      <p:sp>
        <p:nvSpPr>
          <p:cNvPr id="19" name="Rounded Rectangle 18"/>
          <p:cNvSpPr/>
          <p:nvPr/>
        </p:nvSpPr>
        <p:spPr>
          <a:xfrm>
            <a:off x="1918590" y="4397762"/>
            <a:ext cx="6399910" cy="669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Arrow Connector 19"/>
          <p:cNvCxnSpPr/>
          <p:nvPr/>
        </p:nvCxnSpPr>
        <p:spPr>
          <a:xfrm flipH="1" flipV="1">
            <a:off x="4460642" y="5067606"/>
            <a:ext cx="280492" cy="52163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364334" y="5589240"/>
            <a:ext cx="1600118" cy="369332"/>
          </a:xfrm>
          <a:prstGeom prst="rect">
            <a:avLst/>
          </a:prstGeom>
        </p:spPr>
        <p:txBody>
          <a:bodyPr wrap="none">
            <a:spAutoFit/>
          </a:bodyPr>
          <a:lstStyle/>
          <a:p>
            <a:r>
              <a:rPr lang="en-US" dirty="0" smtClean="0">
                <a:latin typeface="Georgia" panose="02040502050405020303" pitchFamily="18" charset="0"/>
              </a:rPr>
              <a:t>function body</a:t>
            </a:r>
            <a:endParaRPr lang="en-CA" dirty="0">
              <a:latin typeface="Georgia" panose="02040502050405020303" pitchFamily="18" charset="0"/>
            </a:endParaRPr>
          </a:p>
        </p:txBody>
      </p:sp>
      <p:sp>
        <p:nvSpPr>
          <p:cNvPr id="24" name="Rounded Rectangle 23"/>
          <p:cNvSpPr/>
          <p:nvPr/>
        </p:nvSpPr>
        <p:spPr>
          <a:xfrm>
            <a:off x="1403648" y="4074178"/>
            <a:ext cx="86409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p:cNvCxnSpPr/>
          <p:nvPr/>
        </p:nvCxnSpPr>
        <p:spPr>
          <a:xfrm>
            <a:off x="1547664" y="3749040"/>
            <a:ext cx="127688" cy="31844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49390" y="3369605"/>
            <a:ext cx="1329210" cy="369332"/>
          </a:xfrm>
          <a:prstGeom prst="rect">
            <a:avLst/>
          </a:prstGeom>
        </p:spPr>
        <p:txBody>
          <a:bodyPr wrap="none">
            <a:spAutoFit/>
          </a:bodyPr>
          <a:lstStyle/>
          <a:p>
            <a:r>
              <a:rPr lang="en-US" dirty="0" smtClean="0">
                <a:latin typeface="Georgia" panose="02040502050405020303" pitchFamily="18" charset="0"/>
              </a:rPr>
              <a:t>return type</a:t>
            </a:r>
            <a:endParaRPr lang="en-CA" dirty="0">
              <a:latin typeface="Georgia" panose="02040502050405020303" pitchFamily="18" charset="0"/>
            </a:endParaRPr>
          </a:p>
        </p:txBody>
      </p:sp>
      <p:sp>
        <p:nvSpPr>
          <p:cNvPr id="28" name="Rounded Rectangle 27"/>
          <p:cNvSpPr/>
          <p:nvPr/>
        </p:nvSpPr>
        <p:spPr>
          <a:xfrm>
            <a:off x="2782686" y="4714258"/>
            <a:ext cx="84232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Arrow Connector 28"/>
          <p:cNvCxnSpPr>
            <a:endCxn id="28" idx="2"/>
          </p:cNvCxnSpPr>
          <p:nvPr/>
        </p:nvCxnSpPr>
        <p:spPr>
          <a:xfrm flipV="1">
            <a:off x="3124386" y="5074298"/>
            <a:ext cx="79462" cy="88427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004559" y="5939988"/>
            <a:ext cx="2063385" cy="369332"/>
          </a:xfrm>
          <a:prstGeom prst="rect">
            <a:avLst/>
          </a:prstGeom>
        </p:spPr>
        <p:txBody>
          <a:bodyPr wrap="none">
            <a:spAutoFit/>
          </a:bodyPr>
          <a:lstStyle/>
          <a:p>
            <a:r>
              <a:rPr lang="en-US" dirty="0" smtClean="0">
                <a:latin typeface="Georgia" panose="02040502050405020303" pitchFamily="18" charset="0"/>
              </a:rPr>
              <a:t>the returned value</a:t>
            </a:r>
            <a:endParaRPr lang="en-CA" dirty="0">
              <a:latin typeface="Georgia" panose="02040502050405020303" pitchFamily="18" charset="0"/>
            </a:endParaRPr>
          </a:p>
        </p:txBody>
      </p:sp>
    </p:spTree>
    <p:custDataLst>
      <p:tags r:id="rId1"/>
    </p:custDataLst>
    <p:extLst>
      <p:ext uri="{BB962C8B-B14F-4D97-AF65-F5344CB8AC3E}">
        <p14:creationId xmlns:p14="http://schemas.microsoft.com/office/powerpoint/2010/main" val="151754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8" grpId="1"/>
      <p:bldP spid="11" grpId="0" animBg="1"/>
      <p:bldP spid="11" grpId="1" animBg="1"/>
      <p:bldP spid="13" grpId="0"/>
      <p:bldP spid="13" grpId="1"/>
      <p:bldP spid="14" grpId="0" animBg="1"/>
      <p:bldP spid="14" grpId="1" animBg="1"/>
      <p:bldP spid="18" grpId="0"/>
      <p:bldP spid="18" grpId="1"/>
      <p:bldP spid="19" grpId="0" animBg="1"/>
      <p:bldP spid="19" grpId="1" animBg="1"/>
      <p:bldP spid="21" grpId="0"/>
      <p:bldP spid="21" grpId="1"/>
      <p:bldP spid="24" grpId="0" animBg="1"/>
      <p:bldP spid="24" grpId="1" animBg="1"/>
      <p:bldP spid="26" grpId="0"/>
      <p:bldP spid="26" grpId="1"/>
      <p:bldP spid="28"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33.6"/>
</p:tagLst>
</file>

<file path=ppt/tags/tag10.xml><?xml version="1.0" encoding="utf-8"?>
<p:tagLst xmlns:a="http://schemas.openxmlformats.org/drawingml/2006/main" xmlns:r="http://schemas.openxmlformats.org/officeDocument/2006/relationships" xmlns:p="http://schemas.openxmlformats.org/presentationml/2006/main">
  <p:tag name="TIMING" val="|3.3|6.9|24.2|6.9|13.8"/>
</p:tagLst>
</file>

<file path=ppt/tags/tag11.xml><?xml version="1.0" encoding="utf-8"?>
<p:tagLst xmlns:a="http://schemas.openxmlformats.org/drawingml/2006/main" xmlns:r="http://schemas.openxmlformats.org/officeDocument/2006/relationships" xmlns:p="http://schemas.openxmlformats.org/presentationml/2006/main">
  <p:tag name="TIMING" val="|6.2|6.9|6.2"/>
</p:tagLst>
</file>

<file path=ppt/tags/tag12.xml><?xml version="1.0" encoding="utf-8"?>
<p:tagLst xmlns:a="http://schemas.openxmlformats.org/drawingml/2006/main" xmlns:r="http://schemas.openxmlformats.org/officeDocument/2006/relationships" xmlns:p="http://schemas.openxmlformats.org/presentationml/2006/main">
  <p:tag name="TIMING" val="|8.3|33.8|33|21.7"/>
</p:tagLst>
</file>

<file path=ppt/tags/tag13.xml><?xml version="1.0" encoding="utf-8"?>
<p:tagLst xmlns:a="http://schemas.openxmlformats.org/drawingml/2006/main" xmlns:r="http://schemas.openxmlformats.org/officeDocument/2006/relationships" xmlns:p="http://schemas.openxmlformats.org/presentationml/2006/main">
  <p:tag name="TIMING" val="|11.8|55.3|43.5|9.8|12.2|24.7"/>
</p:tagLst>
</file>

<file path=ppt/tags/tag14.xml><?xml version="1.0" encoding="utf-8"?>
<p:tagLst xmlns:a="http://schemas.openxmlformats.org/drawingml/2006/main" xmlns:r="http://schemas.openxmlformats.org/officeDocument/2006/relationships" xmlns:p="http://schemas.openxmlformats.org/presentationml/2006/main">
  <p:tag name="TIMING" val="|8.2|36.8|24|27|12.9"/>
</p:tagLst>
</file>

<file path=ppt/tags/tag15.xml><?xml version="1.0" encoding="utf-8"?>
<p:tagLst xmlns:a="http://schemas.openxmlformats.org/drawingml/2006/main" xmlns:r="http://schemas.openxmlformats.org/officeDocument/2006/relationships" xmlns:p="http://schemas.openxmlformats.org/presentationml/2006/main">
  <p:tag name="TIMING" val="|45.6|36"/>
</p:tagLst>
</file>

<file path=ppt/tags/tag16.xml><?xml version="1.0" encoding="utf-8"?>
<p:tagLst xmlns:a="http://schemas.openxmlformats.org/drawingml/2006/main" xmlns:r="http://schemas.openxmlformats.org/officeDocument/2006/relationships" xmlns:p="http://schemas.openxmlformats.org/presentationml/2006/main">
  <p:tag name="TIMING" val="|22.7|29.2|22.3"/>
</p:tagLst>
</file>

<file path=ppt/tags/tag17.xml><?xml version="1.0" encoding="utf-8"?>
<p:tagLst xmlns:a="http://schemas.openxmlformats.org/drawingml/2006/main" xmlns:r="http://schemas.openxmlformats.org/officeDocument/2006/relationships" xmlns:p="http://schemas.openxmlformats.org/presentationml/2006/main">
  <p:tag name="TIMING" val="|18"/>
</p:tagLst>
</file>

<file path=ppt/tags/tag18.xml><?xml version="1.0" encoding="utf-8"?>
<p:tagLst xmlns:a="http://schemas.openxmlformats.org/drawingml/2006/main" xmlns:r="http://schemas.openxmlformats.org/officeDocument/2006/relationships" xmlns:p="http://schemas.openxmlformats.org/presentationml/2006/main">
  <p:tag name="TIMING" val="|46.9|11.9"/>
</p:tagLst>
</file>

<file path=ppt/tags/tag19.xml><?xml version="1.0" encoding="utf-8"?>
<p:tagLst xmlns:a="http://schemas.openxmlformats.org/drawingml/2006/main" xmlns:r="http://schemas.openxmlformats.org/officeDocument/2006/relationships" xmlns:p="http://schemas.openxmlformats.org/presentationml/2006/main">
  <p:tag name="TIMING" val="|19.4|11.1|3.6|15.7|10.8|8.6"/>
</p:tagLst>
</file>

<file path=ppt/tags/tag2.xml><?xml version="1.0" encoding="utf-8"?>
<p:tagLst xmlns:a="http://schemas.openxmlformats.org/drawingml/2006/main" xmlns:r="http://schemas.openxmlformats.org/officeDocument/2006/relationships" xmlns:p="http://schemas.openxmlformats.org/presentationml/2006/main">
  <p:tag name="TIMING" val="|39.8"/>
</p:tagLst>
</file>

<file path=ppt/tags/tag20.xml><?xml version="1.0" encoding="utf-8"?>
<p:tagLst xmlns:a="http://schemas.openxmlformats.org/drawingml/2006/main" xmlns:r="http://schemas.openxmlformats.org/officeDocument/2006/relationships" xmlns:p="http://schemas.openxmlformats.org/presentationml/2006/main">
  <p:tag name="TIMING" val="|19.4|11.1|3.6|15.7|10.8|8.6"/>
</p:tagLst>
</file>

<file path=ppt/tags/tag21.xml><?xml version="1.0" encoding="utf-8"?>
<p:tagLst xmlns:a="http://schemas.openxmlformats.org/drawingml/2006/main" xmlns:r="http://schemas.openxmlformats.org/officeDocument/2006/relationships" xmlns:p="http://schemas.openxmlformats.org/presentationml/2006/main">
  <p:tag name="TIMING" val="|30.9|9.2|4.8|13.3|6.2|24.5"/>
</p:tagLst>
</file>

<file path=ppt/tags/tag22.xml><?xml version="1.0" encoding="utf-8"?>
<p:tagLst xmlns:a="http://schemas.openxmlformats.org/drawingml/2006/main" xmlns:r="http://schemas.openxmlformats.org/officeDocument/2006/relationships" xmlns:p="http://schemas.openxmlformats.org/presentationml/2006/main">
  <p:tag name="TIMING" val="|14.4|15.9|18.1|27.4"/>
</p:tagLst>
</file>

<file path=ppt/tags/tag23.xml><?xml version="1.0" encoding="utf-8"?>
<p:tagLst xmlns:a="http://schemas.openxmlformats.org/drawingml/2006/main" xmlns:r="http://schemas.openxmlformats.org/officeDocument/2006/relationships" xmlns:p="http://schemas.openxmlformats.org/presentationml/2006/main">
  <p:tag name="TIMING" val="|13.7|20.1"/>
</p:tagLst>
</file>

<file path=ppt/tags/tag24.xml><?xml version="1.0" encoding="utf-8"?>
<p:tagLst xmlns:a="http://schemas.openxmlformats.org/drawingml/2006/main" xmlns:r="http://schemas.openxmlformats.org/officeDocument/2006/relationships" xmlns:p="http://schemas.openxmlformats.org/presentationml/2006/main">
  <p:tag name="TIMING" val="|5.4|4.7|12.5"/>
</p:tagLst>
</file>

<file path=ppt/tags/tag25.xml><?xml version="1.0" encoding="utf-8"?>
<p:tagLst xmlns:a="http://schemas.openxmlformats.org/drawingml/2006/main" xmlns:r="http://schemas.openxmlformats.org/officeDocument/2006/relationships" xmlns:p="http://schemas.openxmlformats.org/presentationml/2006/main">
  <p:tag name="TIMING" val="|5.4|4.7|12.5"/>
</p:tagLst>
</file>

<file path=ppt/tags/tag26.xml><?xml version="1.0" encoding="utf-8"?>
<p:tagLst xmlns:a="http://schemas.openxmlformats.org/drawingml/2006/main" xmlns:r="http://schemas.openxmlformats.org/officeDocument/2006/relationships" xmlns:p="http://schemas.openxmlformats.org/presentationml/2006/main">
  <p:tag name="TIMING" val="|11|3.3|4|4.1|3.7|8.7"/>
</p:tagLst>
</file>

<file path=ppt/tags/tag27.xml><?xml version="1.0" encoding="utf-8"?>
<p:tagLst xmlns:a="http://schemas.openxmlformats.org/drawingml/2006/main" xmlns:r="http://schemas.openxmlformats.org/officeDocument/2006/relationships" xmlns:p="http://schemas.openxmlformats.org/presentationml/2006/main">
  <p:tag name="TIMING" val="|54.1"/>
</p:tagLst>
</file>

<file path=ppt/tags/tag3.xml><?xml version="1.0" encoding="utf-8"?>
<p:tagLst xmlns:a="http://schemas.openxmlformats.org/drawingml/2006/main" xmlns:r="http://schemas.openxmlformats.org/officeDocument/2006/relationships" xmlns:p="http://schemas.openxmlformats.org/presentationml/2006/main">
  <p:tag name="TIMING" val="|30.8|9"/>
</p:tagLst>
</file>

<file path=ppt/tags/tag4.xml><?xml version="1.0" encoding="utf-8"?>
<p:tagLst xmlns:a="http://schemas.openxmlformats.org/drawingml/2006/main" xmlns:r="http://schemas.openxmlformats.org/officeDocument/2006/relationships" xmlns:p="http://schemas.openxmlformats.org/presentationml/2006/main">
  <p:tag name="TIMING" val="|12.6|10.2"/>
</p:tagLst>
</file>

<file path=ppt/tags/tag5.xml><?xml version="1.0" encoding="utf-8"?>
<p:tagLst xmlns:a="http://schemas.openxmlformats.org/drawingml/2006/main" xmlns:r="http://schemas.openxmlformats.org/officeDocument/2006/relationships" xmlns:p="http://schemas.openxmlformats.org/presentationml/2006/main">
  <p:tag name="TIMING" val="|12.9|3.3|20.2"/>
</p:tagLst>
</file>

<file path=ppt/tags/tag6.xml><?xml version="1.0" encoding="utf-8"?>
<p:tagLst xmlns:a="http://schemas.openxmlformats.org/drawingml/2006/main" xmlns:r="http://schemas.openxmlformats.org/officeDocument/2006/relationships" xmlns:p="http://schemas.openxmlformats.org/presentationml/2006/main">
  <p:tag name="TIMING" val="|10.5|42.3|5.7|7.6"/>
</p:tagLst>
</file>

<file path=ppt/tags/tag7.xml><?xml version="1.0" encoding="utf-8"?>
<p:tagLst xmlns:a="http://schemas.openxmlformats.org/drawingml/2006/main" xmlns:r="http://schemas.openxmlformats.org/officeDocument/2006/relationships" xmlns:p="http://schemas.openxmlformats.org/presentationml/2006/main">
  <p:tag name="TIMING" val="|16.2|11.4|5.1|15.3|10.2|19.5|46.9|1.1"/>
</p:tagLst>
</file>

<file path=ppt/tags/tag8.xml><?xml version="1.0" encoding="utf-8"?>
<p:tagLst xmlns:a="http://schemas.openxmlformats.org/drawingml/2006/main" xmlns:r="http://schemas.openxmlformats.org/officeDocument/2006/relationships" xmlns:p="http://schemas.openxmlformats.org/presentationml/2006/main">
  <p:tag name="TIMING" val="|23|9.8|4|24.9|28.9|16.2"/>
</p:tagLst>
</file>

<file path=ppt/tags/tag9.xml><?xml version="1.0" encoding="utf-8"?>
<p:tagLst xmlns:a="http://schemas.openxmlformats.org/drawingml/2006/main" xmlns:r="http://schemas.openxmlformats.org/officeDocument/2006/relationships" xmlns:p="http://schemas.openxmlformats.org/presentationml/2006/main">
  <p:tag name="TIMING" val="|16.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89751</TotalTime>
  <Words>2851</Words>
  <Application>Microsoft Office PowerPoint</Application>
  <PresentationFormat>On-screen Show (4:3)</PresentationFormat>
  <Paragraphs>492</Paragraphs>
  <Slides>34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ＭＳ Ｐゴシック</vt:lpstr>
      <vt:lpstr>Arial</vt:lpstr>
      <vt:lpstr>Calibri</vt:lpstr>
      <vt:lpstr>Consolas</vt:lpstr>
      <vt:lpstr>Constantia</vt:lpstr>
      <vt:lpstr>Georgia</vt:lpstr>
      <vt:lpstr>Symbol</vt:lpstr>
      <vt:lpstr>Times New Roman</vt:lpstr>
      <vt:lpstr>Custom Design</vt:lpstr>
      <vt:lpstr>Equation</vt:lpstr>
      <vt:lpstr>Writing functions</vt:lpstr>
      <vt:lpstr>Outline</vt:lpstr>
      <vt:lpstr>Using other code</vt:lpstr>
      <vt:lpstr>Review of functions</vt:lpstr>
      <vt:lpstr>Review of functions</vt:lpstr>
      <vt:lpstr>Functions in C++</vt:lpstr>
      <vt:lpstr>Functions in C++</vt:lpstr>
      <vt:lpstr>Functions in C++</vt:lpstr>
      <vt:lpstr>A simple sine function</vt:lpstr>
      <vt:lpstr>A simple sine function</vt:lpstr>
      <vt:lpstr>An absolute value function</vt:lpstr>
      <vt:lpstr>An absolute value function</vt:lpstr>
      <vt:lpstr>An absolute value function</vt:lpstr>
      <vt:lpstr>An absolute value function</vt:lpstr>
      <vt:lpstr>A function returning a polynomial</vt:lpstr>
      <vt:lpstr>A function returning a polynomial</vt:lpstr>
      <vt:lpstr>A max function</vt:lpstr>
      <vt:lpstr>Functions used in algebraic expressions</vt:lpstr>
      <vt:lpstr>Functions used in algebraic expressions</vt:lpstr>
      <vt:lpstr>Functions used in algebraic expressions</vt:lpstr>
      <vt:lpstr>The maximum of three parameters</vt:lpstr>
      <vt:lpstr>The maximum of three parameters</vt:lpstr>
      <vt:lpstr>A factorial function</vt:lpstr>
      <vt:lpstr>Variations on the absolute value function</vt:lpstr>
      <vt:lpstr>Variations on the maximum of two parameters</vt:lpstr>
      <vt:lpstr>Variations on the maximum of three parameters</vt:lpstr>
      <vt:lpstr>Variations on the maximum of three parameters</vt:lpstr>
      <vt:lpstr>Example</vt:lpstr>
      <vt:lpstr>Example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1571</cp:revision>
  <dcterms:created xsi:type="dcterms:W3CDTF">2009-09-11T23:00:44Z</dcterms:created>
  <dcterms:modified xsi:type="dcterms:W3CDTF">2024-09-18T17:03:27Z</dcterms:modified>
</cp:coreProperties>
</file>